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8" r:id="rId2"/>
    <p:sldId id="394" r:id="rId3"/>
    <p:sldId id="391" r:id="rId4"/>
    <p:sldId id="392" r:id="rId5"/>
    <p:sldId id="403" r:id="rId6"/>
    <p:sldId id="393" r:id="rId7"/>
    <p:sldId id="402" r:id="rId8"/>
    <p:sldId id="351" r:id="rId9"/>
    <p:sldId id="395" r:id="rId10"/>
    <p:sldId id="396" r:id="rId11"/>
    <p:sldId id="397" r:id="rId12"/>
    <p:sldId id="398" r:id="rId13"/>
    <p:sldId id="399" r:id="rId14"/>
    <p:sldId id="400" r:id="rId15"/>
    <p:sldId id="401" r:id="rId16"/>
    <p:sldId id="373" r:id="rId17"/>
    <p:sldId id="386" r:id="rId18"/>
    <p:sldId id="389" r:id="rId19"/>
    <p:sldId id="350" r:id="rId20"/>
    <p:sldId id="335" r:id="rId21"/>
    <p:sldId id="404" r:id="rId22"/>
    <p:sldId id="364" r:id="rId23"/>
    <p:sldId id="371" r:id="rId24"/>
    <p:sldId id="337" r:id="rId25"/>
    <p:sldId id="338" r:id="rId26"/>
    <p:sldId id="379" r:id="rId27"/>
    <p:sldId id="374" r:id="rId28"/>
    <p:sldId id="390"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7" autoAdjust="0"/>
    <p:restoredTop sz="89950" autoAdjust="0"/>
  </p:normalViewPr>
  <p:slideViewPr>
    <p:cSldViewPr>
      <p:cViewPr>
        <p:scale>
          <a:sx n="100" d="100"/>
          <a:sy n="100" d="100"/>
        </p:scale>
        <p:origin x="-1338" y="-522"/>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E818BAEF-425C-449D-84F9-FD8C72866E00}" type="presOf" srcId="{F0C43BC7-0B40-4B4C-99FB-28C8161FD48A}" destId="{2F9A748D-117E-4FA1-9DCF-DFEC2FD08392}" srcOrd="0" destOrd="0" presId="urn:microsoft.com/office/officeart/2005/8/layout/vList2"/>
    <dgm:cxn modelId="{045C840D-0866-4462-8103-81E5DBDA8241}" srcId="{7BA9DAB4-01A2-4FD2-9B66-D4A2641783E3}" destId="{36FCE294-578E-4239-AA31-8C08B22CBF44}" srcOrd="1" destOrd="0" parTransId="{D494B079-AF16-4075-A7E2-AF54262D5CAC}" sibTransId="{FDDD0C38-717B-4AA4-BCC7-19368C518786}"/>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FB801CA-9EDA-44B3-A32C-0B1FEB8FF0F5}" type="presOf" srcId="{03B13616-F761-4A97-BFE7-D10597F1EFFE}" destId="{637B1EF9-9A90-4191-A66A-4F4D1FB2666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1E01FDCC-01FA-46F2-A1D5-94420A9DC9D5}" type="presOf" srcId="{EF9E4987-B707-45A0-AC04-602150517800}" destId="{1ADF64C4-87E9-41B0-A8B6-ACA438EB17CF}"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BD53DA0A-F579-4F40-8C09-89496458696F}" type="presOf" srcId="{66518B6B-F10A-461B-B3EC-91154DBC2748}" destId="{76B28E95-D619-473D-B14D-D2F114AA0DA7}"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1#2"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t>
        <a:bodyPr/>
        <a:lstStyle/>
        <a:p>
          <a:endParaRPr lang="en-US"/>
        </a:p>
      </dgm:t>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t>
        <a:bodyPr/>
        <a:lstStyle/>
        <a:p>
          <a:endParaRPr lang="en-US"/>
        </a:p>
      </dgm:t>
    </dgm:pt>
    <dgm:pt modelId="{5E20E4F1-63E1-4FC0-A9DA-C66DB542E0E1}" type="pres">
      <dgm:prSet presAssocID="{48EEA79C-E387-4C17-BD75-A8D867E16873}" presName="linNode" presStyleCnt="0"/>
      <dgm:spPr/>
      <dgm:t>
        <a:bodyPr/>
        <a:lstStyle/>
        <a:p>
          <a:endParaRPr lang="en-US"/>
        </a:p>
      </dgm:t>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A92A7809-BA2F-4623-936C-D785391E2E12}" type="presOf" srcId="{7849B53E-3E77-4DE2-92D9-0B92491FF270}" destId="{01F93A9F-33B1-4723-996C-B4915796595D}" srcOrd="0" destOrd="0" presId="urn:microsoft.com/office/officeart/2005/8/layout/vList6"/>
    <dgm:cxn modelId="{4337AB42-FCFC-4EDB-8E5E-5305BE4D1C2D}" type="presOf" srcId="{AC85EFE9-34D7-4BAD-9E80-CE59F3220E7C}" destId="{09767AD1-2569-4918-BDDB-E96010F8A8E8}"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99153004-65C5-4F42-A4D0-E04A068FCD87}" type="presOf" srcId="{ED6DB1EC-E89D-4D03-9050-FF889616A55A}" destId="{BAA4CFA5-27E6-461B-A61E-C43D78E24E95}" srcOrd="0" destOrd="0" presId="urn:microsoft.com/office/officeart/2005/8/layout/vList6"/>
    <dgm:cxn modelId="{65812BB5-FDAA-4442-840F-C7CD6D348E43}" type="presOf" srcId="{6A0B9359-E6BC-4989-A1B3-7CD48DE44E69}" destId="{68939DFC-2963-4F8F-9855-1913662AF088}"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7C79100-C05D-4A6B-8F07-ACC6B1836FD9}" type="presOf" srcId="{2ED671FE-6A2E-4AF6-9DB9-2A60CF7C717E}" destId="{09767AD1-2569-4918-BDDB-E96010F8A8E8}" srcOrd="0" destOrd="0" presId="urn:microsoft.com/office/officeart/2005/8/layout/vList6"/>
    <dgm:cxn modelId="{0E283A5C-E7A6-4E5D-AE67-D2BF3310F44B}"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E4096228-4C93-46CA-9409-585E7F51CCCB}" srcId="{6A0B9359-E6BC-4989-A1B3-7CD48DE44E69}" destId="{ED6DB1EC-E89D-4D03-9050-FF889616A55A}" srcOrd="0" destOrd="0" parTransId="{6399F531-FCA3-47F3-9633-739DAD2EAC33}" sibTransId="{268B12FD-8E71-4862-A9CF-E9AA5B92BFC1}"/>
    <dgm:cxn modelId="{4CE2E2BF-A3CC-424E-9108-50C71D244FA5}" type="presOf" srcId="{A94C28C4-5577-4713-AA44-D5FE480BAEDF}" destId="{01F93A9F-33B1-4723-996C-B4915796595D}" srcOrd="0" destOrd="1" presId="urn:microsoft.com/office/officeart/2005/8/layout/vList6"/>
    <dgm:cxn modelId="{25439313-9164-4F43-A8CF-AF7F00BC6B30}" srcId="{ED6DB1EC-E89D-4D03-9050-FF889616A55A}" destId="{7849B53E-3E77-4DE2-92D9-0B92491FF270}" srcOrd="0" destOrd="0" parTransId="{240C199D-9A68-4BB5-892F-CE4294B21293}" sibTransId="{492E3CE2-BEF5-4EC8-AD71-B1C8C619D020}"/>
    <dgm:cxn modelId="{0A181DA3-0263-4016-9E76-5B943165BF5E}" type="presParOf" srcId="{68939DFC-2963-4F8F-9855-1913662AF088}" destId="{5B4D9E00-DFC1-4601-9C9E-60D45F952311}" srcOrd="0" destOrd="0" presId="urn:microsoft.com/office/officeart/2005/8/layout/vList6"/>
    <dgm:cxn modelId="{39ECE863-A333-4661-8A9F-8416F0DBDA7F}" type="presParOf" srcId="{5B4D9E00-DFC1-4601-9C9E-60D45F952311}" destId="{BAA4CFA5-27E6-461B-A61E-C43D78E24E95}" srcOrd="0" destOrd="0" presId="urn:microsoft.com/office/officeart/2005/8/layout/vList6"/>
    <dgm:cxn modelId="{F07A1FEB-07EB-49FE-9C04-A1140D59FB56}" type="presParOf" srcId="{5B4D9E00-DFC1-4601-9C9E-60D45F952311}" destId="{01F93A9F-33B1-4723-996C-B4915796595D}" srcOrd="1" destOrd="0" presId="urn:microsoft.com/office/officeart/2005/8/layout/vList6"/>
    <dgm:cxn modelId="{3234D0FA-C8BF-4A0B-ACB0-5CC8F276B57E}" type="presParOf" srcId="{68939DFC-2963-4F8F-9855-1913662AF088}" destId="{B99DDA4D-E6F8-4CDF-A637-2D283E9F0AA8}" srcOrd="1" destOrd="0" presId="urn:microsoft.com/office/officeart/2005/8/layout/vList6"/>
    <dgm:cxn modelId="{D28BE0B8-FF1B-47E0-B586-48E5B3FBFFD1}" type="presParOf" srcId="{68939DFC-2963-4F8F-9855-1913662AF088}" destId="{5E20E4F1-63E1-4FC0-A9DA-C66DB542E0E1}" srcOrd="2" destOrd="0" presId="urn:microsoft.com/office/officeart/2005/8/layout/vList6"/>
    <dgm:cxn modelId="{634406A1-8835-435C-BA1D-68E1FF8E89DC}" type="presParOf" srcId="{5E20E4F1-63E1-4FC0-A9DA-C66DB542E0E1}" destId="{8A6F8A97-F9AC-465F-9449-89D003F72455}" srcOrd="0" destOrd="0" presId="urn:microsoft.com/office/officeart/2005/8/layout/vList6"/>
    <dgm:cxn modelId="{6FA82F7E-DD02-4084-910A-E8227A2C3418}"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439A3D9-CCDA-4270-8B81-F1329FC25C95}">
      <dgm:prSet custT="1"/>
      <dgm:spPr/>
      <dgm:t>
        <a:bodyPr/>
        <a:lstStyle/>
        <a:p>
          <a:r>
            <a:rPr lang="en-US" sz="2400" smtClean="0">
              <a:latin typeface="Times" pitchFamily="18" charset="0"/>
              <a:cs typeface="Times" pitchFamily="18" charset="0"/>
            </a:rPr>
            <a:t>Allow </a:t>
          </a:r>
          <a:r>
            <a:rPr lang="en-US" sz="2400" u="sng" smtClean="0">
              <a:latin typeface="Times" pitchFamily="18" charset="0"/>
              <a:cs typeface="Times" pitchFamily="18" charset="0"/>
            </a:rPr>
            <a:t>seamless and discrete </a:t>
          </a:r>
          <a:r>
            <a:rPr lang="en-US" sz="2400" smtClean="0">
              <a:latin typeface="Times" pitchFamily="18" charset="0"/>
              <a:cs typeface="Times" pitchFamily="18" charset="0"/>
            </a:rPr>
            <a:t>embodiment of sensors</a:t>
          </a:r>
          <a:endParaRPr lang="en-US" sz="2400" dirty="0" smtClean="0">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smtClean="0">
              <a:latin typeface="Times" pitchFamily="18" charset="0"/>
              <a:cs typeface="Times" pitchFamily="18" charset="0"/>
            </a:rPr>
            <a:t>Determine both </a:t>
          </a:r>
          <a:r>
            <a:rPr lang="en-US" sz="2400" u="sng" smtClean="0">
              <a:latin typeface="Times" pitchFamily="18" charset="0"/>
              <a:cs typeface="Times" pitchFamily="18" charset="0"/>
            </a:rPr>
            <a:t>self and other’s social </a:t>
          </a:r>
          <a:r>
            <a:rPr lang="en-US" sz="2400" smtClean="0">
              <a:latin typeface="Times" pitchFamily="18" charset="0"/>
              <a:cs typeface="Times" pitchFamily="18" charset="0"/>
            </a:rPr>
            <a:t>mannerism</a:t>
          </a:r>
          <a:endParaRPr lang="en-US" sz="2400" dirty="0" smtClean="0">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smtClean="0">
              <a:latin typeface="Times" pitchFamily="18" charset="0"/>
              <a:cs typeface="Times" pitchFamily="18" charset="0"/>
            </a:rPr>
            <a:t>Allow for </a:t>
          </a:r>
          <a:r>
            <a:rPr lang="en-US" sz="2400" u="sng" smtClean="0">
              <a:latin typeface="Times" pitchFamily="18" charset="0"/>
              <a:cs typeface="Times" pitchFamily="18" charset="0"/>
            </a:rPr>
            <a:t>long term use</a:t>
          </a:r>
          <a:endParaRPr lang="en-US" sz="2400" u="sng" dirty="0" smtClean="0">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smtClean="0">
              <a:latin typeface="Times" pitchFamily="18" charset="0"/>
              <a:cs typeface="Times" pitchFamily="18" charset="0"/>
            </a:rPr>
            <a:t>Discriminate social stereotypic mannerisms from </a:t>
          </a:r>
          <a:r>
            <a:rPr lang="en-US" sz="2400" u="sng" smtClean="0">
              <a:latin typeface="Times" pitchFamily="18" charset="0"/>
              <a:cs typeface="Times" pitchFamily="18" charset="0"/>
            </a:rPr>
            <a:t>other functional movements</a:t>
          </a:r>
          <a:endParaRPr lang="en-US" sz="2400" dirty="0">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smtClean="0">
              <a:latin typeface="Times" pitchFamily="18" charset="0"/>
              <a:cs typeface="Times" pitchFamily="18" charset="0"/>
            </a:rPr>
            <a:t>Be </a:t>
          </a:r>
          <a:r>
            <a:rPr lang="en-US" sz="2400" u="sng" smtClean="0">
              <a:latin typeface="Times" pitchFamily="18" charset="0"/>
              <a:cs typeface="Times" pitchFamily="18" charset="0"/>
            </a:rPr>
            <a:t>portable and wearable</a:t>
          </a:r>
          <a:endParaRPr lang="en-US" sz="2400" dirty="0" smtClean="0">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smtClean="0">
              <a:latin typeface="Times" pitchFamily="18" charset="0"/>
              <a:cs typeface="Times" pitchFamily="18" charset="0"/>
            </a:rPr>
            <a:t>Does </a:t>
          </a:r>
          <a:r>
            <a:rPr lang="en-US" sz="2400" u="sng" smtClean="0">
              <a:latin typeface="Times" pitchFamily="18" charset="0"/>
              <a:cs typeface="Times" pitchFamily="18" charset="0"/>
            </a:rPr>
            <a:t>not obstruct user’s abilities</a:t>
          </a:r>
          <a:endParaRPr lang="en-US" sz="2400" u="sng" dirty="0" smtClean="0">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t>
        <a:bodyPr/>
        <a:lstStyle/>
        <a:p>
          <a:endParaRPr lang="en-US"/>
        </a:p>
      </dgm:t>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t>
        <a:bodyPr/>
        <a:lstStyle/>
        <a:p>
          <a:endParaRPr lang="en-US"/>
        </a:p>
      </dgm:t>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t>
        <a:bodyPr/>
        <a:lstStyle/>
        <a:p>
          <a:endParaRPr lang="en-US"/>
        </a:p>
      </dgm:t>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t>
        <a:bodyPr/>
        <a:lstStyle/>
        <a:p>
          <a:endParaRPr lang="en-US"/>
        </a:p>
      </dgm:t>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t>
        <a:bodyPr/>
        <a:lstStyle/>
        <a:p>
          <a:endParaRPr lang="en-US"/>
        </a:p>
      </dgm:t>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DAAF3F6F-FF5C-484B-B089-19F4F0D2E5C5}" type="presOf" srcId="{D4748369-2784-4208-9260-6A50F1B97022}" destId="{2DBB7390-2C8F-452E-ABEF-C317FB98D583}"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Conferences &amp; Reports: 	</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Journals</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Book Chapter</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dirty="0" smtClean="0"/>
            <a:t> </a:t>
          </a:r>
          <a:r>
            <a:rPr lang="en-US" b="1" dirty="0" smtClean="0"/>
            <a:t>21 conference publications and reports.</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5 journals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Person-Specific Characteristic Feature Selection for Face Recognition</a:t>
          </a:r>
          <a:r>
            <a:rPr lang="en-US" b="0" i="0" u="none" dirty="0" smtClean="0"/>
            <a:t>” in </a:t>
          </a:r>
          <a:r>
            <a:rPr lang="en-US" b="1" i="1" u="none" dirty="0" smtClean="0"/>
            <a:t>Biometrics – Theory, Methods and Applications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DB158968-8004-44FC-8E9B-7C7E09A51FCF}">
      <dgm:prSet phldrT="[Text]"/>
      <dgm:spPr/>
      <dgm:t>
        <a:bodyPr/>
        <a:lstStyle/>
        <a:p>
          <a:r>
            <a:rPr lang="en-US" dirty="0" smtClean="0">
              <a:latin typeface="Times" pitchFamily="18" charset="0"/>
              <a:cs typeface="Times" pitchFamily="18" charset="0"/>
            </a:rPr>
            <a:t>Book</a:t>
          </a:r>
          <a:endParaRPr lang="en-US" dirty="0">
            <a:latin typeface="Times" pitchFamily="18" charset="0"/>
            <a:cs typeface="Times" pitchFamily="18" charset="0"/>
          </a:endParaRPr>
        </a:p>
      </dgm:t>
    </dgm:pt>
    <dgm:pt modelId="{90061469-C26F-459F-8F74-C95395A1E5BF}" type="parTrans" cxnId="{5356D620-A94E-4727-A56F-DD05A8BC5971}">
      <dgm:prSet/>
      <dgm:spPr/>
      <dgm:t>
        <a:bodyPr/>
        <a:lstStyle/>
        <a:p>
          <a:endParaRPr lang="en-US"/>
        </a:p>
      </dgm:t>
    </dgm:pt>
    <dgm:pt modelId="{6EA5D138-55D2-4EDE-931D-558690C20E86}" type="sibTrans" cxnId="{5356D620-A94E-4727-A56F-DD05A8BC5971}">
      <dgm:prSet/>
      <dgm:spPr/>
      <dgm:t>
        <a:bodyPr/>
        <a:lstStyle/>
        <a:p>
          <a:endParaRPr lang="en-US"/>
        </a:p>
      </dgm:t>
    </dgm:pt>
    <dgm:pt modelId="{8D49358B-8B52-40E9-88A6-CF66045C2282}">
      <dgm:prSet phldrT="[Text]"/>
      <dgm:spPr/>
      <dgm:t>
        <a:bodyPr/>
        <a:lstStyle/>
        <a:p>
          <a:r>
            <a:rPr lang="en-US" b="1" dirty="0" smtClean="0">
              <a:latin typeface="Times" pitchFamily="18" charset="0"/>
              <a:cs typeface="Times" pitchFamily="18" charset="0"/>
            </a:rPr>
            <a:t>  Mediated Social Interpersonal Interactions</a:t>
          </a:r>
          <a:endParaRPr lang="en-US" b="1" dirty="0">
            <a:latin typeface="Times" pitchFamily="18" charset="0"/>
            <a:cs typeface="Times" pitchFamily="18" charset="0"/>
          </a:endParaRPr>
        </a:p>
      </dgm:t>
    </dgm:pt>
    <dgm:pt modelId="{92E6D2E6-F094-4D4D-AD21-32A90FDF87FE}" type="parTrans" cxnId="{BD891DE2-B2D6-4197-9185-4C61844EC9B9}">
      <dgm:prSet/>
      <dgm:spPr/>
      <dgm:t>
        <a:bodyPr/>
        <a:lstStyle/>
        <a:p>
          <a:endParaRPr lang="en-US"/>
        </a:p>
      </dgm:t>
    </dgm:pt>
    <dgm:pt modelId="{450990DD-9578-48CB-AFA3-FCBD6B169BB4}" type="sibTrans" cxnId="{BD891DE2-B2D6-4197-9185-4C61844EC9B9}">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4">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4">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4">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4">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4">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4">
        <dgm:presLayoutVars>
          <dgm:bulletEnabled val="1"/>
        </dgm:presLayoutVars>
      </dgm:prSet>
      <dgm:spPr/>
      <dgm:t>
        <a:bodyPr/>
        <a:lstStyle/>
        <a:p>
          <a:endParaRPr lang="en-US"/>
        </a:p>
      </dgm:t>
    </dgm:pt>
    <dgm:pt modelId="{D2D13203-3F76-427D-89FA-962DC7CCE68F}" type="pres">
      <dgm:prSet presAssocID="{DB158968-8004-44FC-8E9B-7C7E09A51FCF}" presName="parentText" presStyleLbl="node1" presStyleIdx="3" presStyleCnt="4">
        <dgm:presLayoutVars>
          <dgm:chMax val="0"/>
          <dgm:bulletEnabled val="1"/>
        </dgm:presLayoutVars>
      </dgm:prSet>
      <dgm:spPr/>
      <dgm:t>
        <a:bodyPr/>
        <a:lstStyle/>
        <a:p>
          <a:endParaRPr lang="en-US"/>
        </a:p>
      </dgm:t>
    </dgm:pt>
    <dgm:pt modelId="{231FC839-DB16-4009-8909-E27B4A49F62F}" type="pres">
      <dgm:prSet presAssocID="{DB158968-8004-44FC-8E9B-7C7E09A51FCF}" presName="childText" presStyleLbl="revTx" presStyleIdx="3" presStyleCnt="4">
        <dgm:presLayoutVars>
          <dgm:bulletEnabled val="1"/>
        </dgm:presLayoutVars>
      </dgm:prSet>
      <dgm:spPr/>
      <dgm:t>
        <a:bodyPr/>
        <a:lstStyle/>
        <a:p>
          <a:endParaRPr lang="en-US"/>
        </a:p>
      </dgm:t>
    </dgm:pt>
  </dgm:ptLst>
  <dgm:cxnLst>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24F1EE40-F3F2-463B-B1E4-60F8253C8BB4}" type="presOf" srcId="{DB158968-8004-44FC-8E9B-7C7E09A51FCF}" destId="{D2D13203-3F76-427D-89FA-962DC7CCE68F}"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1947BEB4-E652-40FF-98A1-397665629A2F}" type="presOf" srcId="{F8460E66-657C-448A-8E2C-341062D9235A}" destId="{044FCDF4-1DD4-4BD1-BA91-93AB2734907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ED8C3BDD-B286-4E3B-B36B-8B7CB442B8F9}" type="presOf" srcId="{8D49358B-8B52-40E9-88A6-CF66045C2282}" destId="{231FC839-DB16-4009-8909-E27B4A49F62F}" srcOrd="0" destOrd="0" presId="urn:microsoft.com/office/officeart/2005/8/layout/vList2"/>
    <dgm:cxn modelId="{C4F6C789-B7BE-4271-B892-497B9D17D650}" type="presOf" srcId="{1028F362-418D-4D1B-9B8F-F90F3AED0681}" destId="{7D6AD0E5-958B-4CFB-91DA-518AC7FE5DFC}" srcOrd="0" destOrd="0" presId="urn:microsoft.com/office/officeart/2005/8/layout/vList2"/>
    <dgm:cxn modelId="{5356D620-A94E-4727-A56F-DD05A8BC5971}" srcId="{1028F362-418D-4D1B-9B8F-F90F3AED0681}" destId="{DB158968-8004-44FC-8E9B-7C7E09A51FCF}" srcOrd="3" destOrd="0" parTransId="{90061469-C26F-459F-8F74-C95395A1E5BF}" sibTransId="{6EA5D138-55D2-4EDE-931D-558690C20E86}"/>
    <dgm:cxn modelId="{BD891DE2-B2D6-4197-9185-4C61844EC9B9}" srcId="{DB158968-8004-44FC-8E9B-7C7E09A51FCF}" destId="{8D49358B-8B52-40E9-88A6-CF66045C2282}" srcOrd="0" destOrd="0" parTransId="{92E6D2E6-F094-4D4D-AD21-32A90FDF87FE}" sibTransId="{450990DD-9578-48CB-AFA3-FCBD6B169BB4}"/>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 modelId="{4300D857-82AB-4142-B1CB-23EC8EB72EDE}" type="presParOf" srcId="{7D6AD0E5-958B-4CFB-91DA-518AC7FE5DFC}" destId="{D2D13203-3F76-427D-89FA-962DC7CCE68F}" srcOrd="6" destOrd="0" presId="urn:microsoft.com/office/officeart/2005/8/layout/vList2"/>
    <dgm:cxn modelId="{6EE79BF6-AC24-414C-86D4-B9B202DA8993}" type="presParOf" srcId="{7D6AD0E5-958B-4CFB-91DA-518AC7FE5DFC}" destId="{231FC839-DB16-4009-8909-E27B4A49F62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FURI</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High</a:t>
          </a:r>
          <a:r>
            <a:rPr lang="en-US" baseline="0" dirty="0" smtClean="0">
              <a:latin typeface="Times" pitchFamily="18" charset="0"/>
              <a:cs typeface="Times" pitchFamily="18" charset="0"/>
            </a:rPr>
            <a:t> School Students</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6 Capstone projects in Comp. Sci. and Eng.</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4 undergraduate students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4 high school students trained in real-time human computer interfaces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3BEBD366-1F39-432A-B114-40728B6C469A}" type="presOf" srcId="{F8460E66-657C-448A-8E2C-341062D9235A}" destId="{044FCDF4-1DD4-4BD1-BA91-93AB2734907F}"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0BFEAD7E-BBF6-4B0F-B86E-0FB13A62E33F}" type="presOf" srcId="{EFF3D5AB-330F-4A82-8BD1-A909B8D092C0}" destId="{B0E735D0-7665-490B-A7E1-0318A43900E6}" srcOrd="0" destOrd="0" presId="urn:microsoft.com/office/officeart/2005/8/layout/vList2"/>
    <dgm:cxn modelId="{B583B69F-C313-4033-9B88-B1E3157A02AE}" type="presOf" srcId="{024D7A45-AC9E-4ABB-81DC-BAFFF91616FA}" destId="{98A7A20E-545E-43A1-B4CA-03C720AB5C8F}" srcOrd="0" destOrd="0"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B4B6B985-146B-44E8-9BA8-AB3E61AC43EA}" type="presOf" srcId="{08DFFF8E-5882-4952-A3D2-8C6C8B331C04}" destId="{693AB47C-B8D3-472B-A862-4C3FC06611C8}" srcOrd="0" destOrd="0" presId="urn:microsoft.com/office/officeart/2005/8/layout/vList2"/>
    <dgm:cxn modelId="{9909215C-4A85-4214-A63A-B229D6E93027}" type="presOf" srcId="{B8E8D73F-581B-4976-AF8D-5AAC6C750847}" destId="{58CE6C68-63C9-42F9-96C1-5AB62F1F8AF7}"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D5868202-5CB0-44FB-8621-DFD2A533AEC9}" srcId="{1028F362-418D-4D1B-9B8F-F90F3AED0681}" destId="{9A124256-CA88-4086-A5B5-046371E6C0EC}" srcOrd="0" destOrd="0" parTransId="{2E72506B-1DE1-4132-9B76-4AB155F32875}" sibTransId="{A1760E98-DE1E-44B5-9885-E22339AA9204}"/>
    <dgm:cxn modelId="{72E4A156-C9E8-4A2E-A44C-64D6CA1A773B}" type="presOf" srcId="{9A124256-CA88-4086-A5B5-046371E6C0EC}" destId="{C71EBD33-ABE3-45B6-8915-C0562DB3CEE3}" srcOrd="0" destOrd="0" presId="urn:microsoft.com/office/officeart/2005/8/layout/vList2"/>
    <dgm:cxn modelId="{5500770D-F573-45EE-9890-99C08D07AE0E}" type="presOf" srcId="{1028F362-418D-4D1B-9B8F-F90F3AED0681}" destId="{7D6AD0E5-958B-4CFB-91DA-518AC7FE5DFC}"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F1735938-CB23-4ABA-BC15-397394458E10}" srcId="{024D7A45-AC9E-4ABB-81DC-BAFFF91616FA}" destId="{B8E8D73F-581B-4976-AF8D-5AAC6C750847}" srcOrd="0" destOrd="0" parTransId="{71076915-AF84-4CA2-8448-ECB46DBE806B}" sibTransId="{D42F189A-98C5-4FA2-87D7-09EAFE8AD940}"/>
    <dgm:cxn modelId="{4C5731E7-4AE6-4973-82E8-CC02903C5D31}" type="presParOf" srcId="{7D6AD0E5-958B-4CFB-91DA-518AC7FE5DFC}" destId="{C71EBD33-ABE3-45B6-8915-C0562DB3CEE3}" srcOrd="0" destOrd="0" presId="urn:microsoft.com/office/officeart/2005/8/layout/vList2"/>
    <dgm:cxn modelId="{E5AC4DD6-FB0A-4F22-ABDC-58FE7965E04F}" type="presParOf" srcId="{7D6AD0E5-958B-4CFB-91DA-518AC7FE5DFC}" destId="{044FCDF4-1DD4-4BD1-BA91-93AB2734907F}" srcOrd="1" destOrd="0" presId="urn:microsoft.com/office/officeart/2005/8/layout/vList2"/>
    <dgm:cxn modelId="{9A2AD6FD-BCFF-4D2D-97CD-F7CE5F76BB49}" type="presParOf" srcId="{7D6AD0E5-958B-4CFB-91DA-518AC7FE5DFC}" destId="{98A7A20E-545E-43A1-B4CA-03C720AB5C8F}" srcOrd="2" destOrd="0" presId="urn:microsoft.com/office/officeart/2005/8/layout/vList2"/>
    <dgm:cxn modelId="{2BFBDD8A-93DB-453F-BD29-C3489A8DADFD}" type="presParOf" srcId="{7D6AD0E5-958B-4CFB-91DA-518AC7FE5DFC}" destId="{58CE6C68-63C9-42F9-96C1-5AB62F1F8AF7}" srcOrd="3" destOrd="0" presId="urn:microsoft.com/office/officeart/2005/8/layout/vList2"/>
    <dgm:cxn modelId="{B28B9AC5-498F-4751-8139-F4C6858C4C84}" type="presParOf" srcId="{7D6AD0E5-958B-4CFB-91DA-518AC7FE5DFC}" destId="{B0E735D0-7665-490B-A7E1-0318A43900E6}" srcOrd="4" destOrd="0" presId="urn:microsoft.com/office/officeart/2005/8/layout/vList2"/>
    <dgm:cxn modelId="{3C165A34-46DA-43D6-9D57-90C6374CB3D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Broad Area Announcement – Office of Naval Research</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NSF</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ASU</a:t>
          </a:r>
          <a:r>
            <a:rPr lang="en-US" baseline="0" dirty="0" smtClean="0">
              <a:latin typeface="Times" pitchFamily="18" charset="0"/>
              <a:cs typeface="Times" pitchFamily="18" charset="0"/>
            </a:rPr>
            <a:t> GPSA Award, FURI Funding, Capstone student funding</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Novel interface for delivering threat direction, distance and size to soldiers on the field.</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3 proposals attempted, Currently 1 in review on “ Assistive Social Situational Awareness Aids for Individuals with Disabilities”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Close to 10K in various funding sources.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64190B0C-470E-4C87-8EF3-0EBBFC1D0D47}" type="presOf" srcId="{024D7A45-AC9E-4ABB-81DC-BAFFF91616FA}" destId="{98A7A20E-545E-43A1-B4CA-03C720AB5C8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63A3C668-B066-4AF0-A6B2-EFE4B75E931E}" type="presOf" srcId="{08DFFF8E-5882-4952-A3D2-8C6C8B331C04}" destId="{693AB47C-B8D3-472B-A862-4C3FC06611C8}" srcOrd="0" destOrd="0" presId="urn:microsoft.com/office/officeart/2005/8/layout/vList2"/>
    <dgm:cxn modelId="{512039A4-FB19-4336-ABDB-60193EF4BD05}" type="presOf" srcId="{1028F362-418D-4D1B-9B8F-F90F3AED0681}" destId="{7D6AD0E5-958B-4CFB-91DA-518AC7FE5DFC}"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0BFE21F8-6815-49AC-94B0-623DFF61E67D}" srcId="{1028F362-418D-4D1B-9B8F-F90F3AED0681}" destId="{EFF3D5AB-330F-4A82-8BD1-A909B8D092C0}" srcOrd="2" destOrd="0" parTransId="{7AA4B809-BB5B-4B87-A9D1-E8BED99FC6D0}" sibTransId="{723CB1B3-ABBD-49F4-9F3B-F2A0887B5350}"/>
    <dgm:cxn modelId="{01E033F6-0056-4576-9ECE-3ABAF648914C}" type="presOf" srcId="{F8460E66-657C-448A-8E2C-341062D9235A}" destId="{044FCDF4-1DD4-4BD1-BA91-93AB2734907F}" srcOrd="0" destOrd="0" presId="urn:microsoft.com/office/officeart/2005/8/layout/vList2"/>
    <dgm:cxn modelId="{0450090A-F1D2-4C7B-AF1E-36908DB6BF10}" type="presOf" srcId="{B8E8D73F-581B-4976-AF8D-5AAC6C750847}" destId="{58CE6C68-63C9-42F9-96C1-5AB62F1F8AF7}"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FDF2474F-477C-4F35-8B05-A64DC5408EDD}" type="presOf" srcId="{EFF3D5AB-330F-4A82-8BD1-A909B8D092C0}" destId="{B0E735D0-7665-490B-A7E1-0318A43900E6}"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C4238AB3-BC6F-4335-90E4-34F23D5C55B5}" type="presOf" srcId="{9A124256-CA88-4086-A5B5-046371E6C0EC}" destId="{C71EBD33-ABE3-45B6-8915-C0562DB3CEE3}"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256B1CAB-01FB-4769-BA9D-3FF11D3A0F48}" type="presParOf" srcId="{7D6AD0E5-958B-4CFB-91DA-518AC7FE5DFC}" destId="{C71EBD33-ABE3-45B6-8915-C0562DB3CEE3}" srcOrd="0" destOrd="0" presId="urn:microsoft.com/office/officeart/2005/8/layout/vList2"/>
    <dgm:cxn modelId="{CF4A55E9-7319-424C-8756-B114F7E3CA25}" type="presParOf" srcId="{7D6AD0E5-958B-4CFB-91DA-518AC7FE5DFC}" destId="{044FCDF4-1DD4-4BD1-BA91-93AB2734907F}" srcOrd="1" destOrd="0" presId="urn:microsoft.com/office/officeart/2005/8/layout/vList2"/>
    <dgm:cxn modelId="{92F5139D-F248-43BC-8D8D-BF03291EACBC}" type="presParOf" srcId="{7D6AD0E5-958B-4CFB-91DA-518AC7FE5DFC}" destId="{98A7A20E-545E-43A1-B4CA-03C720AB5C8F}" srcOrd="2" destOrd="0" presId="urn:microsoft.com/office/officeart/2005/8/layout/vList2"/>
    <dgm:cxn modelId="{6C204B3B-9BE7-4CAC-9E20-920CEC78C183}" type="presParOf" srcId="{7D6AD0E5-958B-4CFB-91DA-518AC7FE5DFC}" destId="{58CE6C68-63C9-42F9-96C1-5AB62F1F8AF7}" srcOrd="3" destOrd="0" presId="urn:microsoft.com/office/officeart/2005/8/layout/vList2"/>
    <dgm:cxn modelId="{03A3BFAF-9355-4234-B21D-5F7B2734D678}" type="presParOf" srcId="{7D6AD0E5-958B-4CFB-91DA-518AC7FE5DFC}" destId="{B0E735D0-7665-490B-A7E1-0318A43900E6}" srcOrd="4" destOrd="0" presId="urn:microsoft.com/office/officeart/2005/8/layout/vList2"/>
    <dgm:cxn modelId="{203F86A9-D3C7-471F-A645-18E3D0E92F64}"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3B9D643B-1DD7-4048-AAC5-A5EFE092AA81}" type="presOf" srcId="{FA59D978-543A-4F1A-AB63-0B992128B648}" destId="{A25553FD-54CA-4D08-9468-BDC221E5CE33}" srcOrd="0" destOrd="0" presId="urn:microsoft.com/office/officeart/2005/8/layout/vList2"/>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554E500B-0375-447A-B1EB-5EEDD2D3AE60}" type="presOf" srcId="{6CB74476-2249-41E6-A182-249C6083BBF8}" destId="{A25553FD-54CA-4D08-9468-BDC221E5CE33}" srcOrd="0" destOrd="2"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9D92D796-703A-4519-BA81-FE867EE7C359}" type="presOf" srcId="{B1352D7D-6EA6-4965-8C61-13FEC8BABD2C}" destId="{C58C6167-E985-41C6-A5A6-28EDE24311C6}" srcOrd="0" destOrd="2"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266"/>
          <a:ext cx="8382000" cy="58504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Be </a:t>
          </a:r>
          <a:r>
            <a:rPr lang="en-US" sz="2400" u="sng" kern="1200" smtClean="0">
              <a:latin typeface="Times" pitchFamily="18" charset="0"/>
              <a:cs typeface="Times" pitchFamily="18" charset="0"/>
            </a:rPr>
            <a:t>portable and wearable</a:t>
          </a:r>
          <a:endParaRPr lang="en-US" sz="2400" kern="1200" dirty="0" smtClean="0">
            <a:latin typeface="Times" pitchFamily="18" charset="0"/>
            <a:cs typeface="Times" pitchFamily="18" charset="0"/>
          </a:endParaRPr>
        </a:p>
      </dsp:txBody>
      <dsp:txXfrm>
        <a:off x="28560" y="28826"/>
        <a:ext cx="8324880" cy="527925"/>
      </dsp:txXfrm>
    </dsp:sp>
    <dsp:sp modelId="{2F2602ED-19E0-4F49-9E2B-F34204551CBC}">
      <dsp:nvSpPr>
        <dsp:cNvPr id="0" name=""/>
        <dsp:cNvSpPr/>
      </dsp:nvSpPr>
      <dsp:spPr>
        <a:xfrm>
          <a:off x="0" y="599430"/>
          <a:ext cx="8382000" cy="58504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a:t>
          </a:r>
          <a:r>
            <a:rPr lang="en-US" sz="2400" u="sng" kern="1200" smtClean="0">
              <a:latin typeface="Times" pitchFamily="18" charset="0"/>
              <a:cs typeface="Times" pitchFamily="18" charset="0"/>
            </a:rPr>
            <a:t>seamless and discrete </a:t>
          </a:r>
          <a:r>
            <a:rPr lang="en-US" sz="2400" kern="1200" smtClean="0">
              <a:latin typeface="Times" pitchFamily="18" charset="0"/>
              <a:cs typeface="Times" pitchFamily="18" charset="0"/>
            </a:rPr>
            <a:t>embodiment of sensors</a:t>
          </a:r>
          <a:endParaRPr lang="en-US" sz="2400" kern="1200" dirty="0" smtClean="0">
            <a:latin typeface="Times" pitchFamily="18" charset="0"/>
            <a:cs typeface="Times" pitchFamily="18" charset="0"/>
          </a:endParaRPr>
        </a:p>
      </dsp:txBody>
      <dsp:txXfrm>
        <a:off x="28560" y="627990"/>
        <a:ext cx="8324880" cy="527925"/>
      </dsp:txXfrm>
    </dsp:sp>
    <dsp:sp modelId="{2D741326-E2EC-4E43-BFE5-9EF80D366155}">
      <dsp:nvSpPr>
        <dsp:cNvPr id="0" name=""/>
        <dsp:cNvSpPr/>
      </dsp:nvSpPr>
      <dsp:spPr>
        <a:xfrm>
          <a:off x="0" y="1198594"/>
          <a:ext cx="8382000" cy="58504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Does </a:t>
          </a:r>
          <a:r>
            <a:rPr lang="en-US" sz="2400" u="sng" kern="1200" smtClean="0">
              <a:latin typeface="Times" pitchFamily="18" charset="0"/>
              <a:cs typeface="Times" pitchFamily="18" charset="0"/>
            </a:rPr>
            <a:t>not obstruct user’s abilities</a:t>
          </a:r>
          <a:endParaRPr lang="en-US" sz="2400" u="sng" kern="1200" dirty="0" smtClean="0">
            <a:latin typeface="Times" pitchFamily="18" charset="0"/>
            <a:cs typeface="Times" pitchFamily="18" charset="0"/>
          </a:endParaRPr>
        </a:p>
      </dsp:txBody>
      <dsp:txXfrm>
        <a:off x="28560" y="1227154"/>
        <a:ext cx="8324880" cy="527925"/>
      </dsp:txXfrm>
    </dsp:sp>
    <dsp:sp modelId="{5B55CAA9-F410-423C-8B5B-77A49DC01E9D}">
      <dsp:nvSpPr>
        <dsp:cNvPr id="0" name=""/>
        <dsp:cNvSpPr/>
      </dsp:nvSpPr>
      <dsp:spPr>
        <a:xfrm>
          <a:off x="0" y="1797759"/>
          <a:ext cx="8382000" cy="58504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Determine both </a:t>
          </a:r>
          <a:r>
            <a:rPr lang="en-US" sz="2400" u="sng" kern="1200" smtClean="0">
              <a:latin typeface="Times" pitchFamily="18" charset="0"/>
              <a:cs typeface="Times" pitchFamily="18" charset="0"/>
            </a:rPr>
            <a:t>self and other’s social </a:t>
          </a:r>
          <a:r>
            <a:rPr lang="en-US" sz="2400" kern="1200" smtClean="0">
              <a:latin typeface="Times" pitchFamily="18" charset="0"/>
              <a:cs typeface="Times" pitchFamily="18" charset="0"/>
            </a:rPr>
            <a:t>mannerism</a:t>
          </a:r>
          <a:endParaRPr lang="en-US" sz="2400" kern="1200" dirty="0" smtClean="0">
            <a:latin typeface="Times" pitchFamily="18" charset="0"/>
            <a:cs typeface="Times" pitchFamily="18" charset="0"/>
          </a:endParaRPr>
        </a:p>
      </dsp:txBody>
      <dsp:txXfrm>
        <a:off x="28560" y="1826319"/>
        <a:ext cx="8324880" cy="527925"/>
      </dsp:txXfrm>
    </dsp:sp>
    <dsp:sp modelId="{2DBB7390-2C8F-452E-ABEF-C317FB98D583}">
      <dsp:nvSpPr>
        <dsp:cNvPr id="0" name=""/>
        <dsp:cNvSpPr/>
      </dsp:nvSpPr>
      <dsp:spPr>
        <a:xfrm>
          <a:off x="0" y="2396923"/>
          <a:ext cx="8382000" cy="58504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for </a:t>
          </a:r>
          <a:r>
            <a:rPr lang="en-US" sz="2400" u="sng" kern="1200" smtClean="0">
              <a:latin typeface="Times" pitchFamily="18" charset="0"/>
              <a:cs typeface="Times" pitchFamily="18" charset="0"/>
            </a:rPr>
            <a:t>long term use</a:t>
          </a:r>
          <a:endParaRPr lang="en-US" sz="2400" u="sng" kern="1200" dirty="0" smtClean="0">
            <a:latin typeface="Times" pitchFamily="18" charset="0"/>
            <a:cs typeface="Times" pitchFamily="18" charset="0"/>
          </a:endParaRPr>
        </a:p>
      </dsp:txBody>
      <dsp:txXfrm>
        <a:off x="28560" y="2425483"/>
        <a:ext cx="8324880" cy="527925"/>
      </dsp:txXfrm>
    </dsp:sp>
    <dsp:sp modelId="{86721F51-7133-4076-B308-CBEFCE65CEE0}">
      <dsp:nvSpPr>
        <dsp:cNvPr id="0" name=""/>
        <dsp:cNvSpPr/>
      </dsp:nvSpPr>
      <dsp:spPr>
        <a:xfrm>
          <a:off x="0" y="2996088"/>
          <a:ext cx="8382000" cy="58504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Discriminate social stereotypic mannerisms from </a:t>
          </a:r>
          <a:r>
            <a:rPr lang="en-US" sz="2400" u="sng" kern="1200" smtClean="0">
              <a:latin typeface="Times" pitchFamily="18" charset="0"/>
              <a:cs typeface="Times" pitchFamily="18" charset="0"/>
            </a:rPr>
            <a:t>other functional movements</a:t>
          </a:r>
          <a:endParaRPr lang="en-US" sz="2400" kern="1200" dirty="0">
            <a:latin typeface="Times" pitchFamily="18" charset="0"/>
            <a:cs typeface="Times" pitchFamily="18" charset="0"/>
          </a:endParaRPr>
        </a:p>
      </dsp:txBody>
      <dsp:txXfrm>
        <a:off x="28560" y="3024648"/>
        <a:ext cx="8324880" cy="5279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76964"/>
          <a:ext cx="3505200" cy="327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Conferences &amp; Reports: 	</a:t>
          </a:r>
          <a:endParaRPr lang="en-US" sz="1400" kern="1200" dirty="0">
            <a:latin typeface="Times" pitchFamily="18" charset="0"/>
            <a:cs typeface="Times" pitchFamily="18" charset="0"/>
          </a:endParaRPr>
        </a:p>
      </dsp:txBody>
      <dsp:txXfrm>
        <a:off x="15992" y="92956"/>
        <a:ext cx="3473216" cy="295616"/>
      </dsp:txXfrm>
    </dsp:sp>
    <dsp:sp modelId="{044FCDF4-1DD4-4BD1-BA91-93AB2734907F}">
      <dsp:nvSpPr>
        <dsp:cNvPr id="0" name=""/>
        <dsp:cNvSpPr/>
      </dsp:nvSpPr>
      <dsp:spPr>
        <a:xfrm>
          <a:off x="0" y="40456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smtClean="0"/>
            <a:t> </a:t>
          </a:r>
          <a:r>
            <a:rPr lang="en-US" sz="1100" b="1" kern="1200" dirty="0" smtClean="0"/>
            <a:t>21 conference publications and reports.</a:t>
          </a:r>
          <a:endParaRPr lang="en-US" sz="1100" b="1" kern="1200" dirty="0"/>
        </a:p>
      </dsp:txBody>
      <dsp:txXfrm>
        <a:off x="0" y="404564"/>
        <a:ext cx="3505200" cy="231840"/>
      </dsp:txXfrm>
    </dsp:sp>
    <dsp:sp modelId="{98A7A20E-545E-43A1-B4CA-03C720AB5C8F}">
      <dsp:nvSpPr>
        <dsp:cNvPr id="0" name=""/>
        <dsp:cNvSpPr/>
      </dsp:nvSpPr>
      <dsp:spPr>
        <a:xfrm>
          <a:off x="0" y="636404"/>
          <a:ext cx="3505200" cy="327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Journals</a:t>
          </a:r>
          <a:endParaRPr lang="en-US" sz="1400" kern="1200" dirty="0">
            <a:latin typeface="Times" pitchFamily="18" charset="0"/>
            <a:cs typeface="Times" pitchFamily="18" charset="0"/>
          </a:endParaRPr>
        </a:p>
      </dsp:txBody>
      <dsp:txXfrm>
        <a:off x="15992" y="652396"/>
        <a:ext cx="3473216" cy="295616"/>
      </dsp:txXfrm>
    </dsp:sp>
    <dsp:sp modelId="{58CE6C68-63C9-42F9-96C1-5AB62F1F8AF7}">
      <dsp:nvSpPr>
        <dsp:cNvPr id="0" name=""/>
        <dsp:cNvSpPr/>
      </dsp:nvSpPr>
      <dsp:spPr>
        <a:xfrm>
          <a:off x="0" y="96400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t>   5 journals</a:t>
          </a:r>
          <a:endParaRPr lang="en-US" sz="1100" b="1" kern="1200" dirty="0"/>
        </a:p>
      </dsp:txBody>
      <dsp:txXfrm>
        <a:off x="0" y="964004"/>
        <a:ext cx="3505200" cy="231840"/>
      </dsp:txXfrm>
    </dsp:sp>
    <dsp:sp modelId="{B0E735D0-7665-490B-A7E1-0318A43900E6}">
      <dsp:nvSpPr>
        <dsp:cNvPr id="0" name=""/>
        <dsp:cNvSpPr/>
      </dsp:nvSpPr>
      <dsp:spPr>
        <a:xfrm>
          <a:off x="0" y="1195845"/>
          <a:ext cx="3505200" cy="327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 Chapter</a:t>
          </a:r>
          <a:endParaRPr lang="en-US" sz="1400" kern="1200" dirty="0">
            <a:latin typeface="Times" pitchFamily="18" charset="0"/>
            <a:cs typeface="Times" pitchFamily="18" charset="0"/>
          </a:endParaRPr>
        </a:p>
      </dsp:txBody>
      <dsp:txXfrm>
        <a:off x="15992" y="1211837"/>
        <a:ext cx="3473216" cy="295616"/>
      </dsp:txXfrm>
    </dsp:sp>
    <dsp:sp modelId="{693AB47C-B8D3-472B-A862-4C3FC06611C8}">
      <dsp:nvSpPr>
        <dsp:cNvPr id="0" name=""/>
        <dsp:cNvSpPr/>
      </dsp:nvSpPr>
      <dsp:spPr>
        <a:xfrm>
          <a:off x="0" y="1523444"/>
          <a:ext cx="3505200"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i="0" u="none" kern="1200" dirty="0" smtClean="0"/>
            <a:t>  Person-Specific Characteristic Feature Selection for Face Recognition</a:t>
          </a:r>
          <a:r>
            <a:rPr lang="en-US" sz="1100" b="0" i="0" u="none" kern="1200" dirty="0" smtClean="0"/>
            <a:t>” in </a:t>
          </a:r>
          <a:r>
            <a:rPr lang="en-US" sz="1100" b="1" i="1" u="none" kern="1200" dirty="0" smtClean="0"/>
            <a:t>Biometrics – Theory, Methods and Applications</a:t>
          </a:r>
          <a:endParaRPr lang="en-US" sz="1100" kern="1200" dirty="0"/>
        </a:p>
      </dsp:txBody>
      <dsp:txXfrm>
        <a:off x="0" y="1523444"/>
        <a:ext cx="3505200" cy="507150"/>
      </dsp:txXfrm>
    </dsp:sp>
    <dsp:sp modelId="{D2D13203-3F76-427D-89FA-962DC7CCE68F}">
      <dsp:nvSpPr>
        <dsp:cNvPr id="0" name=""/>
        <dsp:cNvSpPr/>
      </dsp:nvSpPr>
      <dsp:spPr>
        <a:xfrm>
          <a:off x="0" y="2030594"/>
          <a:ext cx="3505200" cy="3276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a:t>
          </a:r>
          <a:endParaRPr lang="en-US" sz="1400" kern="1200" dirty="0">
            <a:latin typeface="Times" pitchFamily="18" charset="0"/>
            <a:cs typeface="Times" pitchFamily="18" charset="0"/>
          </a:endParaRPr>
        </a:p>
      </dsp:txBody>
      <dsp:txXfrm>
        <a:off x="15992" y="2046586"/>
        <a:ext cx="3473216" cy="295616"/>
      </dsp:txXfrm>
    </dsp:sp>
    <dsp:sp modelId="{231FC839-DB16-4009-8909-E27B4A49F62F}">
      <dsp:nvSpPr>
        <dsp:cNvPr id="0" name=""/>
        <dsp:cNvSpPr/>
      </dsp:nvSpPr>
      <dsp:spPr>
        <a:xfrm>
          <a:off x="0" y="2358195"/>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latin typeface="Times" pitchFamily="18" charset="0"/>
              <a:cs typeface="Times" pitchFamily="18" charset="0"/>
            </a:rPr>
            <a:t>  Mediated Social Interpersonal Interactions</a:t>
          </a:r>
          <a:endParaRPr lang="en-US" sz="1100" b="1" kern="1200" dirty="0">
            <a:latin typeface="Times" pitchFamily="18" charset="0"/>
            <a:cs typeface="Times" pitchFamily="18" charset="0"/>
          </a:endParaRPr>
        </a:p>
      </dsp:txBody>
      <dsp:txXfrm>
        <a:off x="0" y="2358195"/>
        <a:ext cx="3505200" cy="231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37319"/>
          <a:ext cx="35052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Capstone Projects</a:t>
          </a:r>
          <a:endParaRPr lang="en-US" sz="1900" kern="1200" dirty="0">
            <a:latin typeface="Times" pitchFamily="18" charset="0"/>
            <a:cs typeface="Times" pitchFamily="18" charset="0"/>
          </a:endParaRPr>
        </a:p>
      </dsp:txBody>
      <dsp:txXfrm>
        <a:off x="21704" y="59023"/>
        <a:ext cx="3461792" cy="401192"/>
      </dsp:txXfrm>
    </dsp:sp>
    <dsp:sp modelId="{044FCDF4-1DD4-4BD1-BA91-93AB2734907F}">
      <dsp:nvSpPr>
        <dsp:cNvPr id="0" name=""/>
        <dsp:cNvSpPr/>
      </dsp:nvSpPr>
      <dsp:spPr>
        <a:xfrm>
          <a:off x="0" y="481919"/>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6 Capstone projects in Comp. Sci. and Eng.</a:t>
          </a:r>
          <a:endParaRPr lang="en-US" sz="1500" b="1" kern="1200" dirty="0"/>
        </a:p>
      </dsp:txBody>
      <dsp:txXfrm>
        <a:off x="0" y="481919"/>
        <a:ext cx="3505200" cy="471960"/>
      </dsp:txXfrm>
    </dsp:sp>
    <dsp:sp modelId="{98A7A20E-545E-43A1-B4CA-03C720AB5C8F}">
      <dsp:nvSpPr>
        <dsp:cNvPr id="0" name=""/>
        <dsp:cNvSpPr/>
      </dsp:nvSpPr>
      <dsp:spPr>
        <a:xfrm>
          <a:off x="0" y="953879"/>
          <a:ext cx="3505200" cy="444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FURI</a:t>
          </a:r>
          <a:endParaRPr lang="en-US" sz="1900" kern="1200" dirty="0">
            <a:latin typeface="Times" pitchFamily="18" charset="0"/>
            <a:cs typeface="Times" pitchFamily="18" charset="0"/>
          </a:endParaRPr>
        </a:p>
      </dsp:txBody>
      <dsp:txXfrm>
        <a:off x="21704" y="975583"/>
        <a:ext cx="3461792" cy="401192"/>
      </dsp:txXfrm>
    </dsp:sp>
    <dsp:sp modelId="{58CE6C68-63C9-42F9-96C1-5AB62F1F8AF7}">
      <dsp:nvSpPr>
        <dsp:cNvPr id="0" name=""/>
        <dsp:cNvSpPr/>
      </dsp:nvSpPr>
      <dsp:spPr>
        <a:xfrm>
          <a:off x="0" y="1398479"/>
          <a:ext cx="35052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4 undergraduate students</a:t>
          </a:r>
          <a:endParaRPr lang="en-US" sz="1500" b="1" kern="1200" dirty="0"/>
        </a:p>
      </dsp:txBody>
      <dsp:txXfrm>
        <a:off x="0" y="1398479"/>
        <a:ext cx="3505200" cy="314640"/>
      </dsp:txXfrm>
    </dsp:sp>
    <dsp:sp modelId="{B0E735D0-7665-490B-A7E1-0318A43900E6}">
      <dsp:nvSpPr>
        <dsp:cNvPr id="0" name=""/>
        <dsp:cNvSpPr/>
      </dsp:nvSpPr>
      <dsp:spPr>
        <a:xfrm>
          <a:off x="0" y="1713120"/>
          <a:ext cx="3505200" cy="444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High</a:t>
          </a:r>
          <a:r>
            <a:rPr lang="en-US" sz="1900" kern="1200" baseline="0" dirty="0" smtClean="0">
              <a:latin typeface="Times" pitchFamily="18" charset="0"/>
              <a:cs typeface="Times" pitchFamily="18" charset="0"/>
            </a:rPr>
            <a:t> School Students</a:t>
          </a:r>
          <a:endParaRPr lang="en-US" sz="1900" kern="1200" dirty="0">
            <a:latin typeface="Times" pitchFamily="18" charset="0"/>
            <a:cs typeface="Times" pitchFamily="18" charset="0"/>
          </a:endParaRPr>
        </a:p>
      </dsp:txBody>
      <dsp:txXfrm>
        <a:off x="21704" y="1734824"/>
        <a:ext cx="3461792" cy="401192"/>
      </dsp:txXfrm>
    </dsp:sp>
    <dsp:sp modelId="{693AB47C-B8D3-472B-A862-4C3FC06611C8}">
      <dsp:nvSpPr>
        <dsp:cNvPr id="0" name=""/>
        <dsp:cNvSpPr/>
      </dsp:nvSpPr>
      <dsp:spPr>
        <a:xfrm>
          <a:off x="0" y="2157720"/>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u="none" kern="1200" dirty="0" smtClean="0"/>
            <a:t>  4 high school students trained in real-time human computer interfaces</a:t>
          </a:r>
          <a:endParaRPr lang="en-US" sz="1500" kern="1200" dirty="0"/>
        </a:p>
      </dsp:txBody>
      <dsp:txXfrm>
        <a:off x="0" y="2157720"/>
        <a:ext cx="3505200" cy="471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25518"/>
          <a:ext cx="8001000" cy="3510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Broad Area Announcement – Office of Naval Research</a:t>
          </a:r>
          <a:endParaRPr lang="en-US" sz="1500" kern="1200" dirty="0">
            <a:latin typeface="Times" pitchFamily="18" charset="0"/>
            <a:cs typeface="Times" pitchFamily="18" charset="0"/>
          </a:endParaRPr>
        </a:p>
      </dsp:txBody>
      <dsp:txXfrm>
        <a:off x="17134" y="42652"/>
        <a:ext cx="7966732" cy="316732"/>
      </dsp:txXfrm>
    </dsp:sp>
    <dsp:sp modelId="{044FCDF4-1DD4-4BD1-BA91-93AB2734907F}">
      <dsp:nvSpPr>
        <dsp:cNvPr id="0" name=""/>
        <dsp:cNvSpPr/>
      </dsp:nvSpPr>
      <dsp:spPr>
        <a:xfrm>
          <a:off x="0" y="376518"/>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Novel interface for delivering threat direction, distance and size to soldiers on the field.</a:t>
          </a:r>
          <a:endParaRPr lang="en-US" sz="1200" b="1" kern="1200" dirty="0"/>
        </a:p>
      </dsp:txBody>
      <dsp:txXfrm>
        <a:off x="0" y="376518"/>
        <a:ext cx="8001000" cy="248400"/>
      </dsp:txXfrm>
    </dsp:sp>
    <dsp:sp modelId="{98A7A20E-545E-43A1-B4CA-03C720AB5C8F}">
      <dsp:nvSpPr>
        <dsp:cNvPr id="0" name=""/>
        <dsp:cNvSpPr/>
      </dsp:nvSpPr>
      <dsp:spPr>
        <a:xfrm>
          <a:off x="0" y="624918"/>
          <a:ext cx="8001000" cy="3510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NSF</a:t>
          </a:r>
          <a:endParaRPr lang="en-US" sz="1500" kern="1200" dirty="0">
            <a:latin typeface="Times" pitchFamily="18" charset="0"/>
            <a:cs typeface="Times" pitchFamily="18" charset="0"/>
          </a:endParaRPr>
        </a:p>
      </dsp:txBody>
      <dsp:txXfrm>
        <a:off x="17134" y="642052"/>
        <a:ext cx="7966732" cy="316732"/>
      </dsp:txXfrm>
    </dsp:sp>
    <dsp:sp modelId="{58CE6C68-63C9-42F9-96C1-5AB62F1F8AF7}">
      <dsp:nvSpPr>
        <dsp:cNvPr id="0" name=""/>
        <dsp:cNvSpPr/>
      </dsp:nvSpPr>
      <dsp:spPr>
        <a:xfrm>
          <a:off x="0" y="975918"/>
          <a:ext cx="8001000"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3 proposals attempted, Currently 1 in review on “ Assistive Social Situational Awareness Aids for Individuals with Disabilities”</a:t>
          </a:r>
          <a:endParaRPr lang="en-US" sz="1200" b="1" kern="1200" dirty="0"/>
        </a:p>
      </dsp:txBody>
      <dsp:txXfrm>
        <a:off x="0" y="975918"/>
        <a:ext cx="8001000" cy="380362"/>
      </dsp:txXfrm>
    </dsp:sp>
    <dsp:sp modelId="{B0E735D0-7665-490B-A7E1-0318A43900E6}">
      <dsp:nvSpPr>
        <dsp:cNvPr id="0" name=""/>
        <dsp:cNvSpPr/>
      </dsp:nvSpPr>
      <dsp:spPr>
        <a:xfrm>
          <a:off x="0" y="1356281"/>
          <a:ext cx="8001000" cy="3510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ASU</a:t>
          </a:r>
          <a:r>
            <a:rPr lang="en-US" sz="1500" kern="1200" baseline="0" dirty="0" smtClean="0">
              <a:latin typeface="Times" pitchFamily="18" charset="0"/>
              <a:cs typeface="Times" pitchFamily="18" charset="0"/>
            </a:rPr>
            <a:t> GPSA Award, FURI Funding, Capstone student funding</a:t>
          </a:r>
          <a:endParaRPr lang="en-US" sz="1500" kern="1200" dirty="0">
            <a:latin typeface="Times" pitchFamily="18" charset="0"/>
            <a:cs typeface="Times" pitchFamily="18" charset="0"/>
          </a:endParaRPr>
        </a:p>
      </dsp:txBody>
      <dsp:txXfrm>
        <a:off x="17134" y="1373415"/>
        <a:ext cx="7966732" cy="316732"/>
      </dsp:txXfrm>
    </dsp:sp>
    <dsp:sp modelId="{693AB47C-B8D3-472B-A862-4C3FC06611C8}">
      <dsp:nvSpPr>
        <dsp:cNvPr id="0" name=""/>
        <dsp:cNvSpPr/>
      </dsp:nvSpPr>
      <dsp:spPr>
        <a:xfrm>
          <a:off x="0" y="1707281"/>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i="0" u="none" kern="1200" dirty="0" smtClean="0"/>
            <a:t>  Close to 10K in various funding sources. </a:t>
          </a:r>
          <a:endParaRPr lang="en-US" sz="1200" kern="1200" dirty="0"/>
        </a:p>
      </dsp:txBody>
      <dsp:txXfrm>
        <a:off x="0" y="1707281"/>
        <a:ext cx="8001000" cy="248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15221" y="180464"/>
        <a:ext cx="7970558" cy="281363"/>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15221" y="1017014"/>
        <a:ext cx="7970558" cy="281363"/>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15221" y="1544099"/>
        <a:ext cx="7970558" cy="281363"/>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15221" y="2542109"/>
        <a:ext cx="7970558" cy="281363"/>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15221" y="3378659"/>
        <a:ext cx="7970558" cy="281363"/>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15221" y="4376669"/>
        <a:ext cx="7970558" cy="281363"/>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3/1/2011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extLst>
      <p:ext uri="{BB962C8B-B14F-4D97-AF65-F5344CB8AC3E}">
        <p14:creationId xmlns:p14="http://schemas.microsoft.com/office/powerpoint/2010/main" val="164106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extLst>
      <p:ext uri="{BB962C8B-B14F-4D97-AF65-F5344CB8AC3E}">
        <p14:creationId xmlns:p14="http://schemas.microsoft.com/office/powerpoint/2010/main" val="284280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March 1,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pitchFamily="18" charset="0"/>
          <a:ea typeface="+mn-ea"/>
          <a:cs typeface="Times"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pitchFamily="18" charset="0"/>
          <a:ea typeface="+mn-ea"/>
          <a:cs typeface="Times"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pitchFamily="18" charset="0"/>
          <a:ea typeface="+mn-ea"/>
          <a:cs typeface="Times"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24.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6.emf"/><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54.jpeg"/><Relationship Id="rId7" Type="http://schemas.openxmlformats.org/officeDocument/2006/relationships/diagramData" Target="../diagrams/data5.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microsoft.com/office/2007/relationships/diagramDrawing" Target="../diagrams/drawing5.xml"/><Relationship Id="rId5" Type="http://schemas.openxmlformats.org/officeDocument/2006/relationships/image" Target="../media/image56.jpeg"/><Relationship Id="rId10" Type="http://schemas.openxmlformats.org/officeDocument/2006/relationships/diagramColors" Target="../diagrams/colors5.xml"/><Relationship Id="rId4" Type="http://schemas.openxmlformats.org/officeDocument/2006/relationships/image" Target="../media/image55.jpeg"/><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4.wmf"/></Relationships>
</file>

<file path=ppt/slides/_rels/slide2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5.xml"/><Relationship Id="rId7" Type="http://schemas.openxmlformats.org/officeDocument/2006/relationships/oleObject" Target="../embeddings/oleObject5.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2.png"/><Relationship Id="rId11" Type="http://schemas.openxmlformats.org/officeDocument/2006/relationships/oleObject" Target="../embeddings/oleObject7.bin"/><Relationship Id="rId5" Type="http://schemas.openxmlformats.org/officeDocument/2006/relationships/image" Target="../media/image71.png"/><Relationship Id="rId10" Type="http://schemas.openxmlformats.org/officeDocument/2006/relationships/image" Target="../media/image68.wmf"/><Relationship Id="rId4" Type="http://schemas.openxmlformats.org/officeDocument/2006/relationships/image" Target="../media/image70.png"/><Relationship Id="rId9"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slideLayout" Target="../slideLayouts/slideLayout2.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fontScale="92500"/>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Proposed solution</a:t>
            </a:r>
            <a:endParaRPr lang="en-US" dirty="0">
              <a:latin typeface="Times" pitchFamily="18" charset="0"/>
              <a:cs typeface="Times" pitchFamily="18" charset="0"/>
            </a:endParaRPr>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295400" y="17526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10</a:t>
            </a:fld>
            <a:endParaRPr lang="en-US" dirty="0"/>
          </a:p>
        </p:txBody>
      </p:sp>
      <p:pic>
        <p:nvPicPr>
          <p:cNvPr id="21" name="Picture 20" descr="PacketLength-Gentle.bmp"/>
          <p:cNvPicPr/>
          <p:nvPr/>
        </p:nvPicPr>
        <p:blipFill>
          <a:blip r:embed="rId6" cstate="print"/>
          <a:srcRect l="4098" t="2353" r="8162" b="3529"/>
          <a:stretch>
            <a:fillRect/>
          </a:stretch>
        </p:blipFill>
        <p:spPr>
          <a:xfrm>
            <a:off x="2590800" y="1371600"/>
            <a:ext cx="4343400" cy="403860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5011948" y="2133600"/>
            <a:ext cx="533400" cy="1181100"/>
          </a:xfrm>
          <a:prstGeom prst="ellipse">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38216" y="3888610"/>
            <a:ext cx="2769577" cy="1200329"/>
          </a:xfrm>
          <a:prstGeom prst="rect">
            <a:avLst/>
          </a:prstGeom>
          <a:noFill/>
        </p:spPr>
        <p:txBody>
          <a:bodyPr wrap="square" rtlCol="0">
            <a:spAutoFit/>
          </a:bodyPr>
          <a:lstStyle/>
          <a:p>
            <a:pPr algn="ctr"/>
            <a:r>
              <a:rPr lang="en-US" dirty="0" smtClean="0">
                <a:solidFill>
                  <a:srgbClr val="C00000"/>
                </a:solidFill>
                <a:latin typeface="Times" pitchFamily="18" charset="0"/>
                <a:cs typeface="Times" pitchFamily="18" charset="0"/>
              </a:rPr>
              <a:t>Rocking action can be recognized with an accuracy of 94% within 2 seconds</a:t>
            </a:r>
            <a:endParaRPr lang="en-US" dirty="0">
              <a:solidFill>
                <a:srgbClr val="C00000"/>
              </a:solidFill>
              <a:latin typeface="Times" pitchFamily="18" charset="0"/>
              <a:cs typeface="Times" pitchFamily="18" charset="0"/>
            </a:endParaRPr>
          </a:p>
        </p:txBody>
      </p:sp>
      <p:cxnSp>
        <p:nvCxnSpPr>
          <p:cNvPr id="20" name="Straight Arrow Connector 19"/>
          <p:cNvCxnSpPr>
            <a:stCxn id="7" idx="0"/>
          </p:cNvCxnSpPr>
          <p:nvPr/>
        </p:nvCxnSpPr>
        <p:spPr>
          <a:xfrm flipH="1" flipV="1">
            <a:off x="5334000" y="3048000"/>
            <a:ext cx="189005" cy="840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800" y="5570079"/>
            <a:ext cx="8153400" cy="646331"/>
          </a:xfrm>
          <a:prstGeom prst="rect">
            <a:avLst/>
          </a:prstGeom>
          <a:noFill/>
        </p:spPr>
        <p:txBody>
          <a:bodyPr wrap="square" rtlCol="0">
            <a:spAutoFit/>
          </a:bodyPr>
          <a:lstStyle/>
          <a:p>
            <a:pPr algn="ctr"/>
            <a:r>
              <a:rPr lang="en-US" dirty="0" smtClean="0">
                <a:latin typeface="Times" pitchFamily="18" charset="0"/>
                <a:cs typeface="Times" pitchFamily="18" charset="0"/>
              </a:rPr>
              <a:t>Behavioral Psychology literature shows that one rock action is approximately 2.2 seconds long. Effectively, recognizing a rocking behavior well within one rock cycle.</a:t>
            </a:r>
            <a:endParaRPr lang="en-US" dirty="0">
              <a:latin typeface="Times" pitchFamily="18" charset="0"/>
              <a:cs typeface="Times" pitchFamily="18" charset="0"/>
            </a:endParaRPr>
          </a:p>
        </p:txBody>
      </p:sp>
    </p:spTree>
    <p:extLst>
      <p:ext uri="{BB962C8B-B14F-4D97-AF65-F5344CB8AC3E}">
        <p14:creationId xmlns:p14="http://schemas.microsoft.com/office/powerpoint/2010/main" val="386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3" presetClass="entr" presetSubtype="1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5" grpId="0" animBg="1"/>
      <p:bldP spid="7"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486400" y="1676400"/>
            <a:ext cx="3429000" cy="403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Gaze &amp; Interaction Space</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pic>
        <p:nvPicPr>
          <p:cNvPr id="5" name="Picture 4" descr="Interaction.jpg"/>
          <p:cNvPicPr>
            <a:picLocks noChangeAspect="1"/>
          </p:cNvPicPr>
          <p:nvPr/>
        </p:nvPicPr>
        <p:blipFill>
          <a:blip r:embed="rId2" cstate="print"/>
          <a:stretch>
            <a:fillRect/>
          </a:stretch>
        </p:blipFill>
        <p:spPr>
          <a:xfrm>
            <a:off x="228600" y="1752600"/>
            <a:ext cx="4966809" cy="36576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chemeClr val="accent3">
                    <a:lumMod val="50000"/>
                  </a:schemeClr>
                </a:solidFill>
                <a:latin typeface="Times" pitchFamily="18" charset="0"/>
                <a:cs typeface="Times" pitchFamily="18" charset="0"/>
              </a:rPr>
              <a:t>Intimate</a:t>
            </a:r>
            <a:endParaRPr lang="en-US" dirty="0">
              <a:solidFill>
                <a:schemeClr val="accent3">
                  <a:lumMod val="50000"/>
                </a:schemeClr>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rgbClr val="FF0000"/>
                </a:solidFill>
                <a:latin typeface="Times" pitchFamily="18" charset="0"/>
                <a:cs typeface="Times" pitchFamily="18" charset="0"/>
              </a:rPr>
              <a:t>Personal</a:t>
            </a:r>
            <a:endParaRPr lang="en-US" dirty="0">
              <a:solidFill>
                <a:srgbClr val="FF0000"/>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accent1">
                    <a:lumMod val="75000"/>
                  </a:schemeClr>
                </a:solidFill>
                <a:latin typeface="Times" pitchFamily="18" charset="0"/>
                <a:cs typeface="Times" pitchFamily="18" charset="0"/>
              </a:rPr>
              <a:t>Social</a:t>
            </a:r>
            <a:endParaRPr lang="en-US" dirty="0">
              <a:solidFill>
                <a:schemeClr val="accent1">
                  <a:lumMod val="75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25000"/>
                  </a:schemeClr>
                </a:solidFill>
                <a:latin typeface="Times" pitchFamily="18" charset="0"/>
                <a:cs typeface="Times" pitchFamily="18" charset="0"/>
              </a:rPr>
              <a:t>Public</a:t>
            </a:r>
            <a:endParaRPr lang="en-US" dirty="0">
              <a:solidFill>
                <a:schemeClr val="bg2">
                  <a:lumMod val="25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Interpersonal Space</a:t>
            </a:r>
            <a:endParaRPr lang="en-US" dirty="0">
              <a:latin typeface="Times" pitchFamily="18" charset="0"/>
              <a:cs typeface="Times" pitchFamily="18" charset="0"/>
            </a:endParaRPr>
          </a:p>
        </p:txBody>
      </p:sp>
    </p:spTree>
    <p:extLst>
      <p:ext uri="{BB962C8B-B14F-4D97-AF65-F5344CB8AC3E}">
        <p14:creationId xmlns:p14="http://schemas.microsoft.com/office/powerpoint/2010/main" val="3995017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04800"/>
            <a:ext cx="8229600" cy="868362"/>
          </a:xfrm>
        </p:spPr>
        <p:txBody>
          <a:bodyPr/>
          <a:lstStyle/>
          <a:p>
            <a:r>
              <a:rPr lang="en-US" sz="2800" dirty="0" smtClean="0">
                <a:latin typeface="Times" pitchFamily="18" charset="0"/>
                <a:cs typeface="Times" pitchFamily="18" charset="0"/>
              </a:rPr>
              <a:t>Modeling Distance &amp; Direction through Face Detection</a:t>
            </a:r>
            <a:endParaRPr lang="en-US" sz="28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12</a:t>
            </a:fld>
            <a:endParaRPr lang="en-US"/>
          </a:p>
        </p:txBody>
      </p:sp>
      <p:pic>
        <p:nvPicPr>
          <p:cNvPr id="16" name="Picture 15" descr="Block Diagram.bmp"/>
          <p:cNvPicPr/>
          <p:nvPr/>
        </p:nvPicPr>
        <p:blipFill>
          <a:blip r:embed="rId3" cstate="print"/>
          <a:stretch>
            <a:fillRect/>
          </a:stretch>
        </p:blipFill>
        <p:spPr>
          <a:xfrm>
            <a:off x="152400" y="1227826"/>
            <a:ext cx="3505200" cy="4724400"/>
          </a:xfrm>
          <a:prstGeom prst="rect">
            <a:avLst/>
          </a:prstGeom>
          <a:ln>
            <a:noFill/>
          </a:ln>
          <a:effectLst>
            <a:outerShdw blurRad="292100" dist="139700" dir="2700000" algn="tl" rotWithShape="0">
              <a:srgbClr val="333333">
                <a:alpha val="65000"/>
              </a:srgbClr>
            </a:outerShdw>
          </a:effectLst>
        </p:spPr>
      </p:pic>
      <p:pic>
        <p:nvPicPr>
          <p:cNvPr id="19" name="Picture 18" descr="Module`.bmp"/>
          <p:cNvPicPr>
            <a:picLocks noChangeAspect="1"/>
          </p:cNvPicPr>
          <p:nvPr/>
        </p:nvPicPr>
        <p:blipFill>
          <a:blip r:embed="rId4" cstate="print"/>
          <a:stretch>
            <a:fillRect/>
          </a:stretch>
        </p:blipFill>
        <p:spPr>
          <a:xfrm>
            <a:off x="3870570" y="1177890"/>
            <a:ext cx="2792912" cy="1031910"/>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4243476" y="2296463"/>
            <a:ext cx="2047099" cy="307777"/>
          </a:xfrm>
          <a:prstGeom prst="rect">
            <a:avLst/>
          </a:prstGeom>
          <a:noFill/>
        </p:spPr>
        <p:txBody>
          <a:bodyPr wrap="none" rtlCol="0">
            <a:spAutoFit/>
          </a:bodyPr>
          <a:lstStyle/>
          <a:p>
            <a:r>
              <a:rPr lang="en-US" sz="14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1: Color Analysis</a:t>
            </a:r>
            <a:endParaRPr lang="en-US" sz="14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
        <p:nvSpPr>
          <p:cNvPr id="21" name="TextBox 20"/>
          <p:cNvSpPr txBox="1"/>
          <p:nvPr/>
        </p:nvSpPr>
        <p:spPr>
          <a:xfrm>
            <a:off x="6588310" y="4901625"/>
            <a:ext cx="251369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2: Markov Random Field LPCD</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pic>
        <p:nvPicPr>
          <p:cNvPr id="22" name="Picture 21" descr="Module 2-1.bmp"/>
          <p:cNvPicPr>
            <a:picLocks noChangeAspect="1"/>
          </p:cNvPicPr>
          <p:nvPr/>
        </p:nvPicPr>
        <p:blipFill>
          <a:blip r:embed="rId5" cstate="print"/>
          <a:stretch>
            <a:fillRect/>
          </a:stretch>
        </p:blipFill>
        <p:spPr>
          <a:xfrm>
            <a:off x="7033598" y="1816967"/>
            <a:ext cx="1623120" cy="990600"/>
          </a:xfrm>
          <a:prstGeom prst="rect">
            <a:avLst/>
          </a:prstGeom>
          <a:ln>
            <a:noFill/>
          </a:ln>
          <a:effectLst>
            <a:outerShdw blurRad="292100" dist="139700" dir="2700000" algn="tl" rotWithShape="0">
              <a:srgbClr val="333333">
                <a:alpha val="65000"/>
              </a:srgbClr>
            </a:outerShdw>
          </a:effectLst>
        </p:spPr>
      </p:pic>
      <p:pic>
        <p:nvPicPr>
          <p:cNvPr id="23" name="Picture 22" descr="Module 2-2.bmp"/>
          <p:cNvPicPr>
            <a:picLocks noChangeAspect="1"/>
          </p:cNvPicPr>
          <p:nvPr/>
        </p:nvPicPr>
        <p:blipFill>
          <a:blip r:embed="rId6" cstate="print"/>
          <a:stretch>
            <a:fillRect/>
          </a:stretch>
        </p:blipFill>
        <p:spPr>
          <a:xfrm>
            <a:off x="6903131" y="2971919"/>
            <a:ext cx="1884055" cy="1131048"/>
          </a:xfrm>
          <a:prstGeom prst="rect">
            <a:avLst/>
          </a:prstGeom>
          <a:ln>
            <a:noFill/>
          </a:ln>
          <a:effectLst>
            <a:outerShdw blurRad="292100" dist="139700" dir="2700000" algn="tl" rotWithShape="0">
              <a:srgbClr val="333333">
                <a:alpha val="65000"/>
              </a:srgbClr>
            </a:outerShdw>
          </a:effectLst>
        </p:spPr>
      </p:pic>
      <p:graphicFrame>
        <p:nvGraphicFramePr>
          <p:cNvPr id="24" name="Object 2"/>
          <p:cNvGraphicFramePr>
            <a:graphicFrameLocks noChangeAspect="1"/>
          </p:cNvGraphicFramePr>
          <p:nvPr>
            <p:extLst>
              <p:ext uri="{D42A27DB-BD31-4B8C-83A1-F6EECF244321}">
                <p14:modId xmlns:p14="http://schemas.microsoft.com/office/powerpoint/2010/main" val="3482720825"/>
              </p:ext>
            </p:extLst>
          </p:nvPr>
        </p:nvGraphicFramePr>
        <p:xfrm>
          <a:off x="6773930" y="4316428"/>
          <a:ext cx="2142457" cy="548539"/>
        </p:xfrm>
        <a:graphic>
          <a:graphicData uri="http://schemas.openxmlformats.org/presentationml/2006/ole">
            <mc:AlternateContent xmlns:mc="http://schemas.openxmlformats.org/markup-compatibility/2006">
              <mc:Choice xmlns:v="urn:schemas-microsoft-com:vml" Requires="v">
                <p:oleObj spid="_x0000_s41998" name="Equation" r:id="rId7" imgW="2628720" imgH="672840" progId="Equation.3">
                  <p:embed/>
                </p:oleObj>
              </mc:Choice>
              <mc:Fallback>
                <p:oleObj name="Equation" r:id="rId7" imgW="2628720" imgH="672840" progId="Equation.3">
                  <p:embed/>
                  <p:pic>
                    <p:nvPicPr>
                      <p:cNvPr id="0" name=""/>
                      <p:cNvPicPr>
                        <a:picLocks noChangeAspect="1" noChangeArrowheads="1"/>
                      </p:cNvPicPr>
                      <p:nvPr/>
                    </p:nvPicPr>
                    <p:blipFill>
                      <a:blip r:embed="rId8"/>
                      <a:srcRect/>
                      <a:stretch>
                        <a:fillRect/>
                      </a:stretch>
                    </p:blipFill>
                    <p:spPr bwMode="auto">
                      <a:xfrm>
                        <a:off x="6773930" y="4316428"/>
                        <a:ext cx="2142457" cy="548539"/>
                      </a:xfrm>
                      <a:prstGeom prst="rect">
                        <a:avLst/>
                      </a:prstGeom>
                      <a:solidFill>
                        <a:srgbClr val="FFFF99"/>
                      </a:solidFill>
                    </p:spPr>
                  </p:pic>
                </p:oleObj>
              </mc:Fallback>
            </mc:AlternateContent>
          </a:graphicData>
        </a:graphic>
      </p:graphicFrame>
      <p:pic>
        <p:nvPicPr>
          <p:cNvPr id="30" name="Picture 29" descr="Module 3-3.bmp"/>
          <p:cNvPicPr>
            <a:picLocks noChangeAspect="1"/>
          </p:cNvPicPr>
          <p:nvPr/>
        </p:nvPicPr>
        <p:blipFill>
          <a:blip r:embed="rId9" cstate="print"/>
          <a:srcRect l="2720"/>
          <a:stretch>
            <a:fillRect/>
          </a:stretch>
        </p:blipFill>
        <p:spPr>
          <a:xfrm>
            <a:off x="3863154" y="5219700"/>
            <a:ext cx="2725156" cy="685800"/>
          </a:xfrm>
          <a:prstGeom prst="rect">
            <a:avLst/>
          </a:prstGeom>
          <a:ln>
            <a:noFill/>
          </a:ln>
          <a:effectLst>
            <a:outerShdw blurRad="292100" dist="139700" dir="2700000" algn="tl" rotWithShape="0">
              <a:srgbClr val="333333">
                <a:alpha val="65000"/>
              </a:srgbClr>
            </a:outerShdw>
          </a:effectLst>
        </p:spPr>
      </p:pic>
      <p:sp>
        <p:nvSpPr>
          <p:cNvPr id="32" name="TextBox 31"/>
          <p:cNvSpPr txBox="1"/>
          <p:nvPr/>
        </p:nvSpPr>
        <p:spPr>
          <a:xfrm>
            <a:off x="3978974" y="4634925"/>
            <a:ext cx="249351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3: Evidence Aggregation</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Tree>
    <p:extLst>
      <p:ext uri="{BB962C8B-B14F-4D97-AF65-F5344CB8AC3E}">
        <p14:creationId xmlns:p14="http://schemas.microsoft.com/office/powerpoint/2010/main" val="100538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par>
                                <p:cTn id="15" presetID="3" presetClass="entr" presetSubtype="1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par>
                                <p:cTn id="28" presetID="3" presetClass="entr" presetSubtype="1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latin typeface="Times" pitchFamily="18" charset="0"/>
                <a:cs typeface="Times" pitchFamily="18" charset="0"/>
              </a:rPr>
              <a:t>Structured Mode Searching Particle Filter (SMSPF)</a:t>
            </a:r>
            <a:endParaRPr lang="en-US" sz="2800" dirty="0">
              <a:latin typeface="Times" pitchFamily="18" charset="0"/>
              <a:cs typeface="Times" pitchFamily="18" charset="0"/>
            </a:endParaRPr>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a:p>
        </p:txBody>
      </p:sp>
    </p:spTree>
    <p:custDataLst>
      <p:tags r:id="rId1"/>
    </p:custDataLst>
    <p:extLst>
      <p:ext uri="{BB962C8B-B14F-4D97-AF65-F5344CB8AC3E}">
        <p14:creationId xmlns:p14="http://schemas.microsoft.com/office/powerpoint/2010/main" val="3902893285"/>
      </p:ext>
    </p:ext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nodeType="afterEffect">
                                  <p:stCondLst>
                                    <p:cond delay="0"/>
                                  </p:stCondLst>
                                  <p:childTnLst>
                                    <p:set>
                                      <p:cBhvr>
                                        <p:cTn id="57" dur="1" fill="hold">
                                          <p:stCondLst>
                                            <p:cond delay="0"/>
                                          </p:stCondLst>
                                        </p:cTn>
                                        <p:tgtEl>
                                          <p:spTgt spid="27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nodeType="afterEffect">
                                  <p:stCondLst>
                                    <p:cond delay="60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60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600"/>
                            </p:stCondLst>
                            <p:childTnLst>
                              <p:par>
                                <p:cTn id="66" presetID="1" presetClass="exit" presetSubtype="0" fill="hold" nodeType="afterEffect">
                                  <p:stCondLst>
                                    <p:cond delay="50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ntr" presetSubtype="0" fill="hold" nodeType="withEffect">
                                  <p:stCondLst>
                                    <p:cond delay="5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100"/>
                            </p:stCondLst>
                            <p:childTnLst>
                              <p:par>
                                <p:cTn id="71" presetID="1" presetClass="exit" presetSubtype="0" fill="hold" nodeType="after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nodeType="withEffect">
                                  <p:stCondLst>
                                    <p:cond delay="600"/>
                                  </p:stCondLst>
                                  <p:childTnLst>
                                    <p:set>
                                      <p:cBhvr>
                                        <p:cTn id="74" dur="1" fill="hold">
                                          <p:stCondLst>
                                            <p:cond delay="0"/>
                                          </p:stCondLst>
                                        </p:cTn>
                                        <p:tgtEl>
                                          <p:spTgt spid="26"/>
                                        </p:tgtEl>
                                        <p:attrNameLst>
                                          <p:attrName>style.visibility</p:attrName>
                                        </p:attrNameLst>
                                      </p:cBhvr>
                                      <p:to>
                                        <p:strVal val="visible"/>
                                      </p:to>
                                    </p:set>
                                  </p:childTnLst>
                                </p:cTn>
                              </p:par>
                            </p:childTnLst>
                          </p:cTn>
                        </p:par>
                        <p:par>
                          <p:cTn id="75" fill="hold">
                            <p:stCondLst>
                              <p:cond delay="1700"/>
                            </p:stCondLst>
                            <p:childTnLst>
                              <p:par>
                                <p:cTn id="76" presetID="1" presetClass="exit" presetSubtype="0" fill="hold" nodeType="afterEffect">
                                  <p:stCondLst>
                                    <p:cond delay="50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ntr" presetSubtype="0" fill="hold" nodeType="withEffect">
                                  <p:stCondLst>
                                    <p:cond delay="500"/>
                                  </p:stCondLst>
                                  <p:childTnLst>
                                    <p:set>
                                      <p:cBhvr>
                                        <p:cTn id="79" dur="1" fill="hold">
                                          <p:stCondLst>
                                            <p:cond delay="0"/>
                                          </p:stCondLst>
                                        </p:cTn>
                                        <p:tgtEl>
                                          <p:spTgt spid="28"/>
                                        </p:tgtEl>
                                        <p:attrNameLst>
                                          <p:attrName>style.visibility</p:attrName>
                                        </p:attrNameLst>
                                      </p:cBhvr>
                                      <p:to>
                                        <p:strVal val="visible"/>
                                      </p:to>
                                    </p:set>
                                  </p:childTnLst>
                                </p:cTn>
                              </p:par>
                            </p:childTnLst>
                          </p:cTn>
                        </p:par>
                        <p:par>
                          <p:cTn id="80" fill="hold">
                            <p:stCondLst>
                              <p:cond delay="2200"/>
                            </p:stCondLst>
                            <p:childTnLst>
                              <p:par>
                                <p:cTn id="81" presetID="1" presetClass="exit" presetSubtype="0" fill="hold" nodeType="afterEffect">
                                  <p:stCondLst>
                                    <p:cond delay="50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ntr" presetSubtype="0" fill="hold" nodeType="withEffect">
                                  <p:stCondLst>
                                    <p:cond delay="500"/>
                                  </p:stCondLst>
                                  <p:childTnLst>
                                    <p:set>
                                      <p:cBhvr>
                                        <p:cTn id="84" dur="1" fill="hold">
                                          <p:stCondLst>
                                            <p:cond delay="0"/>
                                          </p:stCondLst>
                                        </p:cTn>
                                        <p:tgtEl>
                                          <p:spTgt spid="30"/>
                                        </p:tgtEl>
                                        <p:attrNameLst>
                                          <p:attrName>style.visibility</p:attrName>
                                        </p:attrNameLst>
                                      </p:cBhvr>
                                      <p:to>
                                        <p:strVal val="visible"/>
                                      </p:to>
                                    </p:set>
                                  </p:childTnLst>
                                </p:cTn>
                              </p:par>
                            </p:childTnLst>
                          </p:cTn>
                        </p:par>
                        <p:par>
                          <p:cTn id="85" fill="hold">
                            <p:stCondLst>
                              <p:cond delay="2700"/>
                            </p:stCondLst>
                            <p:childTnLst>
                              <p:par>
                                <p:cTn id="86" presetID="1" presetClass="exit" presetSubtype="0" fill="hold" nodeType="afterEffect">
                                  <p:stCondLst>
                                    <p:cond delay="400"/>
                                  </p:stCondLst>
                                  <p:childTnLst>
                                    <p:set>
                                      <p:cBhvr>
                                        <p:cTn id="87" dur="1" fill="hold">
                                          <p:stCondLst>
                                            <p:cond delay="0"/>
                                          </p:stCondLst>
                                        </p:cTn>
                                        <p:tgtEl>
                                          <p:spTgt spid="30"/>
                                        </p:tgtEl>
                                        <p:attrNameLst>
                                          <p:attrName>style.visibility</p:attrName>
                                        </p:attrNameLst>
                                      </p:cBhvr>
                                      <p:to>
                                        <p:strVal val="hidden"/>
                                      </p:to>
                                    </p:set>
                                  </p:childTnLst>
                                </p:cTn>
                              </p:par>
                              <p:par>
                                <p:cTn id="88" presetID="1" presetClass="entr" presetSubtype="0" fill="hold" nodeType="withEffect">
                                  <p:stCondLst>
                                    <p:cond delay="500"/>
                                  </p:stCondLst>
                                  <p:childTnLst>
                                    <p:set>
                                      <p:cBhvr>
                                        <p:cTn id="89" dur="1" fill="hold">
                                          <p:stCondLst>
                                            <p:cond delay="0"/>
                                          </p:stCondLst>
                                        </p:cTn>
                                        <p:tgtEl>
                                          <p:spTgt spid="224"/>
                                        </p:tgtEl>
                                        <p:attrNameLst>
                                          <p:attrName>style.visibility</p:attrName>
                                        </p:attrNameLst>
                                      </p:cBhvr>
                                      <p:to>
                                        <p:strVal val="visible"/>
                                      </p:to>
                                    </p:set>
                                  </p:childTnLst>
                                </p:cTn>
                              </p:par>
                            </p:childTnLst>
                          </p:cTn>
                        </p:par>
                        <p:par>
                          <p:cTn id="90" fill="hold">
                            <p:stCondLst>
                              <p:cond delay="3200"/>
                            </p:stCondLst>
                            <p:childTnLst>
                              <p:par>
                                <p:cTn id="91" presetID="1" presetClass="exit" presetSubtype="0" fill="hold" nodeType="afterEffect">
                                  <p:stCondLst>
                                    <p:cond delay="40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ntr" presetSubtype="0" fill="hold" nodeType="withEffect">
                                  <p:stCondLst>
                                    <p:cond delay="400"/>
                                  </p:stCondLst>
                                  <p:childTnLst>
                                    <p:set>
                                      <p:cBhvr>
                                        <p:cTn id="94" dur="1" fill="hold">
                                          <p:stCondLst>
                                            <p:cond delay="0"/>
                                          </p:stCondLst>
                                        </p:cTn>
                                        <p:tgtEl>
                                          <p:spTgt spid="256"/>
                                        </p:tgtEl>
                                        <p:attrNameLst>
                                          <p:attrName>style.visibility</p:attrName>
                                        </p:attrNameLst>
                                      </p:cBhvr>
                                      <p:to>
                                        <p:strVal val="visible"/>
                                      </p:to>
                                    </p:set>
                                  </p:childTnLst>
                                </p:cTn>
                              </p:par>
                            </p:childTnLst>
                          </p:cTn>
                        </p:par>
                        <p:par>
                          <p:cTn id="95" fill="hold">
                            <p:stCondLst>
                              <p:cond delay="3600"/>
                            </p:stCondLst>
                            <p:childTnLst>
                              <p:par>
                                <p:cTn id="96" presetID="1" presetClass="exit" presetSubtype="0" fill="hold" nodeType="afterEffect">
                                  <p:stCondLst>
                                    <p:cond delay="600"/>
                                  </p:stCondLst>
                                  <p:childTnLst>
                                    <p:set>
                                      <p:cBhvr>
                                        <p:cTn id="97" dur="1" fill="hold">
                                          <p:stCondLst>
                                            <p:cond delay="0"/>
                                          </p:stCondLst>
                                        </p:cTn>
                                        <p:tgtEl>
                                          <p:spTgt spid="256"/>
                                        </p:tgtEl>
                                        <p:attrNameLst>
                                          <p:attrName>style.visibility</p:attrName>
                                        </p:attrNameLst>
                                      </p:cBhvr>
                                      <p:to>
                                        <p:strVal val="hidden"/>
                                      </p:to>
                                    </p:set>
                                  </p:childTnLst>
                                </p:cTn>
                              </p:par>
                              <p:par>
                                <p:cTn id="98" presetID="1" presetClass="entr" presetSubtype="0" fill="hold" grpId="0" nodeType="withEffect">
                                  <p:stCondLst>
                                    <p:cond delay="600"/>
                                  </p:stCondLst>
                                  <p:childTnLst>
                                    <p:set>
                                      <p:cBhvr>
                                        <p:cTn id="99" dur="1" fill="hold">
                                          <p:stCondLst>
                                            <p:cond delay="0"/>
                                          </p:stCondLst>
                                        </p:cTn>
                                        <p:tgtEl>
                                          <p:spTgt spid="335"/>
                                        </p:tgtEl>
                                        <p:attrNameLst>
                                          <p:attrName>style.visibility</p:attrName>
                                        </p:attrNameLst>
                                      </p:cBhvr>
                                      <p:to>
                                        <p:strVal val="visible"/>
                                      </p:to>
                                    </p:set>
                                  </p:childTnLst>
                                </p:cTn>
                              </p:par>
                              <p:par>
                                <p:cTn id="100" presetID="1" presetClass="entr" presetSubtype="0" fill="hold" grpId="0" nodeType="withEffect">
                                  <p:stCondLst>
                                    <p:cond delay="600"/>
                                  </p:stCondLst>
                                  <p:childTnLst>
                                    <p:set>
                                      <p:cBhvr>
                                        <p:cTn id="101"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Face/Person Detection/Tracking</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2428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Social Scene Delivery System</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pic>
        <p:nvPicPr>
          <p:cNvPr id="23565" name="Picture 13"/>
          <p:cNvPicPr>
            <a:picLocks noChangeAspect="1" noChangeArrowheads="1"/>
          </p:cNvPicPr>
          <p:nvPr/>
        </p:nvPicPr>
        <p:blipFill>
          <a:blip r:embed="rId2" cstate="print"/>
          <a:srcRect/>
          <a:stretch>
            <a:fillRect/>
          </a:stretch>
        </p:blipFill>
        <p:spPr bwMode="auto">
          <a:xfrm>
            <a:off x="533400" y="1600200"/>
            <a:ext cx="3548062" cy="1428182"/>
          </a:xfrm>
          <a:prstGeom prst="rect">
            <a:avLst/>
          </a:prstGeom>
          <a:ln>
            <a:noFill/>
          </a:ln>
          <a:effectLst>
            <a:outerShdw blurRad="292100" dist="139700" dir="2700000" algn="tl" rotWithShape="0">
              <a:srgbClr val="333333">
                <a:alpha val="65000"/>
              </a:srgbClr>
            </a:outerShdw>
          </a:effectLst>
        </p:spPr>
      </p:pic>
      <p:pic>
        <p:nvPicPr>
          <p:cNvPr id="23566" name="Picture 14"/>
          <p:cNvPicPr>
            <a:picLocks noChangeAspect="1" noChangeArrowheads="1"/>
          </p:cNvPicPr>
          <p:nvPr/>
        </p:nvPicPr>
        <p:blipFill>
          <a:blip r:embed="rId3" cstate="print"/>
          <a:srcRect/>
          <a:stretch>
            <a:fillRect/>
          </a:stretch>
        </p:blipFill>
        <p:spPr bwMode="auto">
          <a:xfrm>
            <a:off x="304800" y="3429000"/>
            <a:ext cx="3958614" cy="2590800"/>
          </a:xfrm>
          <a:prstGeom prst="rect">
            <a:avLst/>
          </a:prstGeom>
          <a:ln>
            <a:noFill/>
          </a:ln>
          <a:effectLst>
            <a:outerShdw blurRad="292100" dist="139700" dir="2700000" algn="tl" rotWithShape="0">
              <a:srgbClr val="333333">
                <a:alpha val="65000"/>
              </a:srgbClr>
            </a:outerShdw>
          </a:effectLst>
        </p:spPr>
      </p:pic>
      <p:pic>
        <p:nvPicPr>
          <p:cNvPr id="23567" name="Picture 15"/>
          <p:cNvPicPr>
            <a:picLocks noChangeAspect="1" noChangeArrowheads="1"/>
          </p:cNvPicPr>
          <p:nvPr/>
        </p:nvPicPr>
        <p:blipFill>
          <a:blip r:embed="rId4" cstate="print"/>
          <a:srcRect/>
          <a:stretch>
            <a:fillRect/>
          </a:stretch>
        </p:blipFill>
        <p:spPr bwMode="auto">
          <a:xfrm>
            <a:off x="4495800" y="2057399"/>
            <a:ext cx="4358574" cy="3216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76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65"/>
                                        </p:tgtEl>
                                        <p:attrNameLst>
                                          <p:attrName>style.visibility</p:attrName>
                                        </p:attrNameLst>
                                      </p:cBhvr>
                                      <p:to>
                                        <p:strVal val="visible"/>
                                      </p:to>
                                    </p:set>
                                    <p:animEffect transition="in" filter="blinds(horizontal)">
                                      <p:cBhvr>
                                        <p:cTn id="7" dur="500"/>
                                        <p:tgtEl>
                                          <p:spTgt spid="235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66"/>
                                        </p:tgtEl>
                                        <p:attrNameLst>
                                          <p:attrName>style.visibility</p:attrName>
                                        </p:attrNameLst>
                                      </p:cBhvr>
                                      <p:to>
                                        <p:strVal val="visible"/>
                                      </p:to>
                                    </p:set>
                                    <p:animEffect transition="in" filter="blinds(horizontal)">
                                      <p:cBhvr>
                                        <p:cTn id="12" dur="500"/>
                                        <p:tgtEl>
                                          <p:spTgt spid="23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67"/>
                                        </p:tgtEl>
                                        <p:attrNameLst>
                                          <p:attrName>style.visibility</p:attrName>
                                        </p:attrNameLst>
                                      </p:cBhvr>
                                      <p:to>
                                        <p:strVal val="visible"/>
                                      </p:to>
                                    </p:set>
                                    <p:animEffect transition="in" filter="blinds(horizontal)">
                                      <p:cBhvr>
                                        <p:cTn id="17" dur="500"/>
                                        <p:tgtEl>
                                          <p:spTgt spid="23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95PercentConfidenceIntervals.jpg"/>
          <p:cNvPicPr/>
          <p:nvPr/>
        </p:nvPicPr>
        <p:blipFill>
          <a:blip r:embed="rId2" cstate="print"/>
          <a:stretch>
            <a:fillRect/>
          </a:stretch>
        </p:blipFill>
        <p:spPr>
          <a:xfrm>
            <a:off x="331438" y="3657600"/>
            <a:ext cx="3154680" cy="2286000"/>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376786" y="3648074"/>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Scene Information </a:t>
            </a:r>
            <a:r>
              <a:rPr lang="en-US" dirty="0" smtClean="0">
                <a:latin typeface="Times" pitchFamily="18" charset="0"/>
                <a:cs typeface="Times" pitchFamily="18" charset="0"/>
              </a:rPr>
              <a:t>Delivery</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16</a:t>
            </a:fld>
            <a:endParaRPr lang="en-US"/>
          </a:p>
        </p:txBody>
      </p:sp>
      <p:pic>
        <p:nvPicPr>
          <p:cNvPr id="6" name="Picture 5" descr="Fig2-95PercentConfidenceIntervals.jpg"/>
          <p:cNvPicPr/>
          <p:nvPr/>
        </p:nvPicPr>
        <p:blipFill>
          <a:blip r:embed="rId3" cstate="print"/>
          <a:stretch>
            <a:fillRect/>
          </a:stretch>
        </p:blipFill>
        <p:spPr>
          <a:xfrm>
            <a:off x="1203217" y="3648075"/>
            <a:ext cx="2971800" cy="2285999"/>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4" cstate="print"/>
          <a:srcRect/>
          <a:stretch>
            <a:fillRect/>
          </a:stretch>
        </p:blipFill>
        <p:spPr bwMode="auto">
          <a:xfrm>
            <a:off x="4872477" y="3648075"/>
            <a:ext cx="2886075" cy="2295525"/>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232394" y="1219200"/>
            <a:ext cx="8644575" cy="2209800"/>
            <a:chOff x="304800" y="4343400"/>
            <a:chExt cx="8644575" cy="2209800"/>
          </a:xfrm>
        </p:grpSpPr>
        <p:pic>
          <p:nvPicPr>
            <p:cNvPr id="9" name="Picture 14"/>
            <p:cNvPicPr>
              <a:picLocks noChangeAspect="1" noChangeArrowheads="1"/>
            </p:cNvPicPr>
            <p:nvPr/>
          </p:nvPicPr>
          <p:blipFill>
            <a:blip r:embed="rId5" cstate="print"/>
            <a:srcRect/>
            <a:stretch>
              <a:fillRect/>
            </a:stretch>
          </p:blipFill>
          <p:spPr bwMode="auto">
            <a:xfrm>
              <a:off x="6387921" y="4495800"/>
              <a:ext cx="2561454" cy="1676399"/>
            </a:xfrm>
            <a:prstGeom prst="rect">
              <a:avLst/>
            </a:prstGeom>
            <a:noFill/>
            <a:ln>
              <a:noFill/>
            </a:ln>
          </p:spPr>
        </p:pic>
        <p:sp>
          <p:nvSpPr>
            <p:cNvPr id="10" name="Right Arrow 9"/>
            <p:cNvSpPr/>
            <p:nvPr/>
          </p:nvSpPr>
          <p:spPr>
            <a:xfrm>
              <a:off x="3505200" y="5105400"/>
              <a:ext cx="2971800" cy="685800"/>
            </a:xfrm>
            <a:prstGeom prst="rightArrow">
              <a:avLst>
                <a:gd name="adj1" fmla="val 50000"/>
                <a:gd name="adj2" fmla="val 60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2514600" y="4572000"/>
              <a:ext cx="1371600" cy="1752600"/>
            </a:xfrm>
            <a:prstGeom prst="roundRect">
              <a:avLst/>
            </a:prstGeom>
            <a:ln w="12700">
              <a:prstDash val="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ounded Rectangle 11"/>
            <p:cNvSpPr/>
            <p:nvPr/>
          </p:nvSpPr>
          <p:spPr>
            <a:xfrm>
              <a:off x="304800" y="4572000"/>
              <a:ext cx="1295400" cy="1752600"/>
            </a:xfrm>
            <a:prstGeom prst="roundRect">
              <a:avLst/>
            </a:prstGeom>
            <a:ln w="15875">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ight Arrow 12"/>
            <p:cNvSpPr/>
            <p:nvPr/>
          </p:nvSpPr>
          <p:spPr>
            <a:xfrm>
              <a:off x="914400" y="48006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Number</a:t>
              </a:r>
              <a:endParaRPr lang="en-US" sz="1400" dirty="0">
                <a:latin typeface="Times New Roman" pitchFamily="18" charset="0"/>
                <a:cs typeface="Times New Roman" pitchFamily="18" charset="0"/>
              </a:endParaRPr>
            </a:p>
          </p:txBody>
        </p:sp>
        <p:sp>
          <p:nvSpPr>
            <p:cNvPr id="14" name="Right Arrow 13"/>
            <p:cNvSpPr/>
            <p:nvPr/>
          </p:nvSpPr>
          <p:spPr>
            <a:xfrm>
              <a:off x="914400" y="52578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Distance</a:t>
              </a:r>
              <a:endParaRPr lang="en-US" sz="1400" dirty="0">
                <a:latin typeface="Times New Roman" pitchFamily="18" charset="0"/>
                <a:cs typeface="Times New Roman" pitchFamily="18" charset="0"/>
              </a:endParaRPr>
            </a:p>
          </p:txBody>
        </p:sp>
        <p:sp>
          <p:nvSpPr>
            <p:cNvPr id="15" name="Right Arrow 14"/>
            <p:cNvSpPr/>
            <p:nvPr/>
          </p:nvSpPr>
          <p:spPr>
            <a:xfrm>
              <a:off x="914400" y="57150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Direction</a:t>
              </a:r>
              <a:endParaRPr lang="en-US" sz="1400" dirty="0">
                <a:latin typeface="Times New Roman" pitchFamily="18" charset="0"/>
                <a:cs typeface="Times New Roman" pitchFamily="18" charset="0"/>
              </a:endParaRPr>
            </a:p>
          </p:txBody>
        </p:sp>
        <p:sp>
          <p:nvSpPr>
            <p:cNvPr id="16" name="TextBox 15"/>
            <p:cNvSpPr txBox="1"/>
            <p:nvPr/>
          </p:nvSpPr>
          <p:spPr>
            <a:xfrm>
              <a:off x="381000" y="4572000"/>
              <a:ext cx="1047018" cy="1754326"/>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Interaction</a:t>
              </a:r>
              <a:endParaRPr lang="en-US" sz="1400" dirty="0" smtClean="0">
                <a:latin typeface="Times New Roman" pitchFamily="18" charset="0"/>
                <a:cs typeface="Times New Roman" pitchFamily="18" charset="0"/>
              </a:endParaRPr>
            </a:p>
            <a:p>
              <a:pPr algn="ctr"/>
              <a:endParaRPr lang="en-US" sz="1400" dirty="0"/>
            </a:p>
            <a:p>
              <a:pPr algn="ctr"/>
              <a:endParaRPr lang="en-US" sz="1400" dirty="0" smtClean="0"/>
            </a:p>
            <a:p>
              <a:pPr algn="ctr"/>
              <a:endParaRPr lang="en-US" sz="1400" dirty="0"/>
            </a:p>
            <a:p>
              <a:pPr algn="ctr"/>
              <a:endParaRPr lang="en-US" sz="1200" dirty="0" smtClean="0"/>
            </a:p>
            <a:p>
              <a:pPr algn="ctr"/>
              <a:endParaRPr lang="en-US" sz="1200" dirty="0"/>
            </a:p>
            <a:p>
              <a:pPr algn="ctr"/>
              <a:endParaRPr lang="en-US" sz="1400" dirty="0" smtClean="0"/>
            </a:p>
            <a:p>
              <a:pPr algn="ctr"/>
              <a:r>
                <a:rPr lang="en-US" sz="1400" dirty="0" smtClean="0">
                  <a:latin typeface="Times New Roman" pitchFamily="18" charset="0"/>
                  <a:cs typeface="Times New Roman" pitchFamily="18" charset="0"/>
                </a:rPr>
                <a:t>Partner</a:t>
              </a:r>
              <a:endParaRPr lang="en-US" sz="1400" dirty="0">
                <a:latin typeface="Times New Roman" pitchFamily="18" charset="0"/>
                <a:cs typeface="Times New Roman" pitchFamily="18" charset="0"/>
              </a:endParaRPr>
            </a:p>
          </p:txBody>
        </p:sp>
        <p:sp>
          <p:nvSpPr>
            <p:cNvPr id="17" name="TextBox 16"/>
            <p:cNvSpPr txBox="1"/>
            <p:nvPr/>
          </p:nvSpPr>
          <p:spPr>
            <a:xfrm>
              <a:off x="2667000" y="5029200"/>
              <a:ext cx="1127232" cy="738664"/>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Haptic </a:t>
              </a:r>
            </a:p>
            <a:p>
              <a:pPr algn="ctr"/>
              <a:r>
                <a:rPr lang="en-US" sz="1400" dirty="0" smtClean="0">
                  <a:latin typeface="Times New Roman" pitchFamily="18" charset="0"/>
                  <a:cs typeface="Times New Roman" pitchFamily="18" charset="0"/>
                </a:rPr>
                <a:t>Annunciator </a:t>
              </a:r>
            </a:p>
            <a:p>
              <a:pPr algn="ctr"/>
              <a:r>
                <a:rPr lang="en-US" sz="1400" dirty="0" smtClean="0">
                  <a:latin typeface="Times New Roman" pitchFamily="18" charset="0"/>
                  <a:cs typeface="Times New Roman" pitchFamily="18" charset="0"/>
                </a:rPr>
                <a:t>System</a:t>
              </a:r>
              <a:endParaRPr lang="en-US" sz="1400" dirty="0">
                <a:latin typeface="Times New Roman" pitchFamily="18" charset="0"/>
                <a:cs typeface="Times New Roman" pitchFamily="18" charset="0"/>
              </a:endParaRPr>
            </a:p>
          </p:txBody>
        </p:sp>
        <p:sp>
          <p:nvSpPr>
            <p:cNvPr id="18" name="Cloud 17"/>
            <p:cNvSpPr/>
            <p:nvPr/>
          </p:nvSpPr>
          <p:spPr>
            <a:xfrm>
              <a:off x="4572000" y="4343400"/>
              <a:ext cx="1295400" cy="60960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Learn</a:t>
              </a:r>
              <a:endParaRPr lang="en-US" sz="1400" dirty="0">
                <a:latin typeface="Times New Roman" pitchFamily="18" charset="0"/>
                <a:cs typeface="Times New Roman" pitchFamily="18" charset="0"/>
              </a:endParaRPr>
            </a:p>
          </p:txBody>
        </p:sp>
        <p:sp>
          <p:nvSpPr>
            <p:cNvPr id="19" name="Cloud 18"/>
            <p:cNvSpPr/>
            <p:nvPr/>
          </p:nvSpPr>
          <p:spPr>
            <a:xfrm>
              <a:off x="4572000" y="4876800"/>
              <a:ext cx="1371600" cy="6096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Recall</a:t>
              </a:r>
              <a:endParaRPr lang="en-US" sz="1400" dirty="0">
                <a:latin typeface="Times New Roman" pitchFamily="18" charset="0"/>
                <a:cs typeface="Times New Roman" pitchFamily="18" charset="0"/>
              </a:endParaRPr>
            </a:p>
          </p:txBody>
        </p:sp>
        <p:sp>
          <p:nvSpPr>
            <p:cNvPr id="20" name="Cloud 19"/>
            <p:cNvSpPr/>
            <p:nvPr/>
          </p:nvSpPr>
          <p:spPr>
            <a:xfrm>
              <a:off x="4572000" y="5410200"/>
              <a:ext cx="1371600" cy="609600"/>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Times New Roman" pitchFamily="18" charset="0"/>
                  <a:cs typeface="Times New Roman" pitchFamily="18" charset="0"/>
                </a:rPr>
                <a:t>Intuitive</a:t>
              </a:r>
              <a:endParaRPr lang="en-US" sz="1400" dirty="0">
                <a:latin typeface="Times New Roman" pitchFamily="18" charset="0"/>
                <a:cs typeface="Times New Roman" pitchFamily="18" charset="0"/>
              </a:endParaRPr>
            </a:p>
          </p:txBody>
        </p:sp>
        <p:sp>
          <p:nvSpPr>
            <p:cNvPr id="21" name="Cloud 20"/>
            <p:cNvSpPr/>
            <p:nvPr/>
          </p:nvSpPr>
          <p:spPr>
            <a:xfrm>
              <a:off x="4572000" y="5943600"/>
              <a:ext cx="1371600" cy="6096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Times New Roman" pitchFamily="18" charset="0"/>
                  <a:cs typeface="Times New Roman" pitchFamily="18" charset="0"/>
                </a:rPr>
                <a:t>Hard to Overlook</a:t>
              </a:r>
              <a:endParaRPr lang="en-US" sz="1400" dirty="0">
                <a:latin typeface="Times New Roman" pitchFamily="18" charset="0"/>
                <a:cs typeface="Times New Roman" pitchFamily="18" charset="0"/>
              </a:endParaRPr>
            </a:p>
          </p:txBody>
        </p:sp>
        <p:sp>
          <p:nvSpPr>
            <p:cNvPr id="22" name="TextBox 21"/>
            <p:cNvSpPr txBox="1"/>
            <p:nvPr/>
          </p:nvSpPr>
          <p:spPr>
            <a:xfrm rot="16200000">
              <a:off x="3240160" y="5272975"/>
              <a:ext cx="2014526" cy="307777"/>
            </a:xfrm>
            <a:prstGeom prst="rect">
              <a:avLst/>
            </a:prstGeom>
            <a:solidFill>
              <a:schemeClr val="tx1">
                <a:alpha val="20000"/>
              </a:schemeClr>
            </a:solidFill>
          </p:spPr>
          <p:txBody>
            <a:bodyPr wrap="none" rtlCol="0">
              <a:spAutoFit/>
            </a:bodyPr>
            <a:lstStyle/>
            <a:p>
              <a:r>
                <a:rPr lang="en-US" sz="1400" dirty="0" smtClean="0">
                  <a:solidFill>
                    <a:schemeClr val="accent6">
                      <a:lumMod val="50000"/>
                    </a:schemeClr>
                  </a:solidFill>
                  <a:latin typeface="Times New Roman" pitchFamily="18" charset="0"/>
                  <a:cs typeface="Times New Roman" pitchFamily="18" charset="0"/>
                </a:rPr>
                <a:t>Somatosensory Encoding</a:t>
              </a:r>
              <a:endParaRPr lang="en-US" sz="1400" dirty="0">
                <a:solidFill>
                  <a:schemeClr val="accent6">
                    <a:lumMod val="50000"/>
                  </a:schemeClr>
                </a:solidFill>
                <a:latin typeface="Times New Roman" pitchFamily="18" charset="0"/>
                <a:cs typeface="Times New Roman" pitchFamily="18" charset="0"/>
              </a:endParaRPr>
            </a:p>
          </p:txBody>
        </p:sp>
        <p:cxnSp>
          <p:nvCxnSpPr>
            <p:cNvPr id="23" name="Straight Arrow Connector 22"/>
            <p:cNvCxnSpPr/>
            <p:nvPr/>
          </p:nvCxnSpPr>
          <p:spPr>
            <a:xfrm>
              <a:off x="4401312" y="46482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01312" y="51816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98264" y="5704268"/>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98264" y="62484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1203217" y="3657600"/>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Figure1"/>
          <p:cNvPicPr>
            <a:picLocks noChangeAspect="1" noChangeArrowheads="1"/>
          </p:cNvPicPr>
          <p:nvPr/>
        </p:nvPicPr>
        <p:blipFill>
          <a:blip r:embed="rId6" cstate="print"/>
          <a:srcRect/>
          <a:stretch>
            <a:fillRect/>
          </a:stretch>
        </p:blipFill>
        <p:spPr bwMode="auto">
          <a:xfrm>
            <a:off x="2327894" y="3728682"/>
            <a:ext cx="2209800" cy="21438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41986"/>
                                        </p:tgtEl>
                                        <p:attrNameLst>
                                          <p:attrName>style.visibility</p:attrName>
                                        </p:attrNameLst>
                                      </p:cBhvr>
                                      <p:to>
                                        <p:strVal val="visible"/>
                                      </p:to>
                                    </p:set>
                                    <p:animEffect transition="in" filter="fade">
                                      <p:cBhvr>
                                        <p:cTn id="28" dur="500"/>
                                        <p:tgtEl>
                                          <p:spTgt spid="41986"/>
                                        </p:tgtEl>
                                      </p:cBhvr>
                                    </p:animEffect>
                                  </p:childTnLst>
                                </p:cTn>
                              </p:par>
                              <p:par>
                                <p:cTn id="29" presetID="10" presetClass="entr" presetSubtype="0" fill="hold" nodeType="withEffect">
                                  <p:stCondLst>
                                    <p:cond delay="0"/>
                                  </p:stCondLst>
                                  <p:childTnLst>
                                    <p:set>
                                      <p:cBhvr>
                                        <p:cTn id="30" dur="1" fill="hold">
                                          <p:stCondLst>
                                            <p:cond delay="0"/>
                                          </p:stCondLst>
                                        </p:cTn>
                                        <p:tgtEl>
                                          <p:spTgt spid="41987"/>
                                        </p:tgtEl>
                                        <p:attrNameLst>
                                          <p:attrName>style.visibility</p:attrName>
                                        </p:attrNameLst>
                                      </p:cBhvr>
                                      <p:to>
                                        <p:strVal val="visible"/>
                                      </p:to>
                                    </p:set>
                                    <p:animEffect transition="in" filter="fade">
                                      <p:cBhvr>
                                        <p:cTn id="31"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 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Times" pitchFamily="18" charset="0"/>
                <a:cs typeface="Times" pitchFamily="18" charset="0"/>
              </a:rPr>
              <a:t>Design Considerations for Social Interaction Aid</a:t>
            </a:r>
            <a:endParaRPr lang="en-US" sz="32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graphicFrame>
        <p:nvGraphicFramePr>
          <p:cNvPr id="5" name="Diagram 4"/>
          <p:cNvGraphicFramePr/>
          <p:nvPr>
            <p:extLst>
              <p:ext uri="{D42A27DB-BD31-4B8C-83A1-F6EECF244321}">
                <p14:modId xmlns:p14="http://schemas.microsoft.com/office/powerpoint/2010/main" val="4030985341"/>
              </p:ext>
            </p:extLst>
          </p:nvPr>
        </p:nvGraphicFramePr>
        <p:xfrm>
          <a:off x="533400" y="1676400"/>
          <a:ext cx="83820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2057400" y="1524000"/>
            <a:ext cx="50292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Scope of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latin typeface="Times" pitchFamily="18" charset="0"/>
                <a:cs typeface="Times" pitchFamily="18" charset="0"/>
              </a:rPr>
              <a:t>Interactions between individuals</a:t>
            </a:r>
          </a:p>
          <a:p>
            <a:pPr marL="285750" indent="-285750">
              <a:buFontTx/>
              <a:buChar char="-"/>
            </a:pPr>
            <a:r>
              <a:rPr lang="en-US" dirty="0" smtClean="0">
                <a:latin typeface="Times" pitchFamily="18" charset="0"/>
                <a:cs typeface="Times" pitchFamily="18" charset="0"/>
              </a:rPr>
              <a:t>Physically isolated.</a:t>
            </a:r>
          </a:p>
          <a:p>
            <a:pPr marL="285750" indent="-285750">
              <a:buFontTx/>
              <a:buChar char="-"/>
            </a:pPr>
            <a:r>
              <a:rPr lang="en-US" dirty="0" smtClean="0">
                <a:latin typeface="Times" pitchFamily="18" charset="0"/>
                <a:cs typeface="Times" pitchFamily="18" charset="0"/>
              </a:rPr>
              <a:t>Sensory deprived.</a:t>
            </a:r>
          </a:p>
          <a:p>
            <a:pPr marL="285750" indent="-285750">
              <a:buFontTx/>
              <a:buChar char="-"/>
            </a:pPr>
            <a:r>
              <a:rPr lang="en-US" dirty="0" smtClean="0">
                <a:latin typeface="Times" pitchFamily="18" charset="0"/>
                <a:cs typeface="Times" pitchFamily="18" charset="0"/>
              </a:rPr>
              <a:t>Sensory overload.</a:t>
            </a:r>
          </a:p>
          <a:p>
            <a:pPr marL="285750" indent="-285750">
              <a:buFontTx/>
              <a:buChar char="-"/>
            </a:pPr>
            <a:r>
              <a:rPr lang="en-US" dirty="0" smtClean="0">
                <a:latin typeface="Times" pitchFamily="18" charset="0"/>
                <a:cs typeface="Times" pitchFamily="18" charset="0"/>
              </a:rPr>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20383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276475"/>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476500"/>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828800"/>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304520"/>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2039659"/>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477809"/>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19975" y="2276475"/>
            <a:ext cx="190500" cy="24895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830109"/>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411134"/>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544484"/>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75141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7336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5418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972281"/>
            <a:ext cx="4343400" cy="1754326"/>
          </a:xfrm>
          <a:prstGeom prst="rect">
            <a:avLst/>
          </a:prstGeom>
          <a:noFill/>
        </p:spPr>
        <p:txBody>
          <a:bodyPr wrap="square" rtlCol="0">
            <a:spAutoFit/>
          </a:bodyPr>
          <a:lstStyle/>
          <a:p>
            <a:r>
              <a:rPr lang="en-US" dirty="0" smtClean="0">
                <a:latin typeface="Times" pitchFamily="18" charset="0"/>
                <a:cs typeface="Times" pitchFamily="18" charset="0"/>
              </a:rPr>
              <a:t>Evidence-based understanding of the social interaction enrichment </a:t>
            </a:r>
            <a:r>
              <a:rPr lang="en-US" dirty="0" smtClean="0">
                <a:latin typeface="Times" pitchFamily="18" charset="0"/>
                <a:cs typeface="Times" pitchFamily="18" charset="0"/>
              </a:rPr>
              <a:t>technologies</a:t>
            </a:r>
          </a:p>
          <a:p>
            <a:pPr marL="285750" indent="-285750">
              <a:buFont typeface="Arial" pitchFamily="34" charset="0"/>
              <a:buChar char="•"/>
            </a:pPr>
            <a:r>
              <a:rPr lang="en-US" b="1" dirty="0" smtClean="0">
                <a:solidFill>
                  <a:srgbClr val="FF0000"/>
                </a:solidFill>
                <a:latin typeface="Times" pitchFamily="18" charset="0"/>
                <a:cs typeface="Times" pitchFamily="18" charset="0"/>
              </a:rPr>
              <a:t>Work on this</a:t>
            </a:r>
            <a:endParaRPr lang="en-US" b="1" dirty="0" smtClean="0">
              <a:solidFill>
                <a:srgbClr val="FF0000"/>
              </a:solidFill>
              <a:latin typeface="Times" pitchFamily="18" charset="0"/>
              <a:cs typeface="Times" pitchFamily="18" charset="0"/>
            </a:endParaRP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40962"/>
                                        </p:tgtEl>
                                        <p:attrNameLst>
                                          <p:attrName>style.visibility</p:attrName>
                                        </p:attrNameLst>
                                      </p:cBhvr>
                                      <p:to>
                                        <p:strVal val="visible"/>
                                      </p:to>
                                    </p:set>
                                    <p:animEffect transition="in" filter="fade">
                                      <p:cBhvr>
                                        <p:cTn id="58" dur="500"/>
                                        <p:tgtEl>
                                          <p:spTgt spid="409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nodeType="with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500"/>
                                        <p:tgtEl>
                                          <p:spTgt spid="58"/>
                                        </p:tgtEl>
                                      </p:cBhvr>
                                    </p:animEffect>
                                  </p:childTnLst>
                                </p:cTn>
                              </p:par>
                              <p:par>
                                <p:cTn id="126" presetID="10" presetClass="entr" presetSubtype="0" fill="hold"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nodeType="with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31" grpId="0" animBg="1"/>
      <p:bldP spid="35" grpId="0"/>
      <p:bldP spid="44" grpId="0" animBg="1"/>
      <p:bldP spid="45" grpId="0" animBg="1"/>
      <p:bldP spid="53" grpId="0" animBg="1"/>
      <p:bldP spid="36" grpId="0" animBg="1"/>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pitchFamily="18" charset="0"/>
                <a:ea typeface="+mj-ea"/>
                <a:cs typeface="Times" pitchFamily="18" charset="0"/>
              </a:rPr>
              <a:t>Group Interaction Assistant</a:t>
            </a:r>
            <a:endParaRPr kumimoji="0" lang="en-US" sz="3600" b="0" i="0" u="none" strike="noStrike" kern="1200" cap="none" spc="0" normalizeH="0" baseline="0" noProof="0" dirty="0">
              <a:ln>
                <a:noFill/>
              </a:ln>
              <a:solidFill>
                <a:schemeClr val="tx1"/>
              </a:solidFill>
              <a:effectLst/>
              <a:uLnTx/>
              <a:uFillTx/>
              <a:latin typeface="Times" pitchFamily="18" charset="0"/>
              <a:ea typeface="+mj-ea"/>
              <a:cs typeface="Times" pitchFamily="18" charset="0"/>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5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500" fill="hold"/>
                                        <p:tgtEl>
                                          <p:spTgt spid="10"/>
                                        </p:tgtEl>
                                        <p:attrNameLst>
                                          <p:attrName>ppt_x</p:attrName>
                                          <p:attrName>ppt_y</p:attrName>
                                        </p:attrNameLst>
                                      </p:cBhvr>
                                      <p:rCtr x="-8700" y="-10000"/>
                                    </p:animMotion>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5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500" fill="hold"/>
                                        <p:tgtEl>
                                          <p:spTgt spid="2"/>
                                        </p:tgtEl>
                                        <p:attrNameLst>
                                          <p:attrName>ppt_x</p:attrName>
                                          <p:attrName>ppt_y</p:attrName>
                                        </p:attrNameLst>
                                      </p:cBhvr>
                                      <p:rCtr x="9500" y="-13000"/>
                                    </p:animMotion>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5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500" fill="hold"/>
                                        <p:tgtEl>
                                          <p:spTgt spid="5"/>
                                        </p:tgtEl>
                                        <p:attrNameLst>
                                          <p:attrName>ppt_x</p:attrName>
                                          <p:attrName>ppt_y</p:attrName>
                                        </p:attrNameLst>
                                      </p:cBhvr>
                                      <p:rCtr x="12500" y="-300"/>
                                    </p:animMotion>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5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500" fill="hold"/>
                                        <p:tgtEl>
                                          <p:spTgt spid="3"/>
                                        </p:tgtEl>
                                      </p:cBhvr>
                                      <p:by x="50000" y="50000"/>
                                    </p:animScale>
                                  </p:childTnLst>
                                </p:cTn>
                              </p:par>
                            </p:childTnLst>
                          </p:cTn>
                        </p:par>
                        <p:par>
                          <p:cTn id="66" fill="hold">
                            <p:stCondLst>
                              <p:cond delay="5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anim calcmode="lin" valueType="num">
                                      <p:cBhvr>
                                        <p:cTn id="75" dur="500" fill="hold"/>
                                        <p:tgtEl>
                                          <p:spTgt spid="53"/>
                                        </p:tgtEl>
                                        <p:attrNameLst>
                                          <p:attrName>ppt_x</p:attrName>
                                        </p:attrNameLst>
                                      </p:cBhvr>
                                      <p:tavLst>
                                        <p:tav tm="0">
                                          <p:val>
                                            <p:strVal val="#ppt_x"/>
                                          </p:val>
                                        </p:tav>
                                        <p:tav tm="100000">
                                          <p:val>
                                            <p:strVal val="#ppt_x"/>
                                          </p:val>
                                        </p:tav>
                                      </p:tavLst>
                                    </p:anim>
                                    <p:anim calcmode="lin" valueType="num">
                                      <p:cBhvr>
                                        <p:cTn id="76"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Facial Expression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5" name="Content Placeholder 4" descr="MappingPoster.bmp"/>
          <p:cNvPicPr>
            <a:picLocks noGrp="1" noChangeAspect="1"/>
          </p:cNvPicPr>
          <p:nvPr>
            <p:ph idx="1"/>
          </p:nvPr>
        </p:nvPicPr>
        <p:blipFill>
          <a:blip r:embed="rId2" cstate="print"/>
          <a:stretch>
            <a:fillRect/>
          </a:stretch>
        </p:blipFill>
        <p:spPr>
          <a:xfrm>
            <a:off x="457200" y="1371600"/>
            <a:ext cx="3126258"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7032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40010"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40011"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40012"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95"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96"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097"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24</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25</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Impact</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graphicFrame>
        <p:nvGraphicFramePr>
          <p:cNvPr id="5" name="Diagram 4"/>
          <p:cNvGraphicFramePr/>
          <p:nvPr>
            <p:extLst>
              <p:ext uri="{D42A27DB-BD31-4B8C-83A1-F6EECF244321}">
                <p14:modId xmlns:p14="http://schemas.microsoft.com/office/powerpoint/2010/main" val="584627574"/>
              </p:ext>
            </p:extLst>
          </p:nvPr>
        </p:nvGraphicFramePr>
        <p:xfrm>
          <a:off x="533400" y="1295400"/>
          <a:ext cx="35052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47244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868468940"/>
              </p:ext>
            </p:extLst>
          </p:nvPr>
        </p:nvGraphicFramePr>
        <p:xfrm>
          <a:off x="4914900" y="1295400"/>
          <a:ext cx="3505200" cy="2667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p:cNvSpPr/>
          <p:nvPr/>
        </p:nvSpPr>
        <p:spPr>
          <a:xfrm>
            <a:off x="381000" y="4114800"/>
            <a:ext cx="8229600" cy="1981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9" name="Diagram 8"/>
          <p:cNvGraphicFramePr/>
          <p:nvPr>
            <p:extLst>
              <p:ext uri="{D42A27DB-BD31-4B8C-83A1-F6EECF244321}">
                <p14:modId xmlns:p14="http://schemas.microsoft.com/office/powerpoint/2010/main" val="4063021940"/>
              </p:ext>
            </p:extLst>
          </p:nvPr>
        </p:nvGraphicFramePr>
        <p:xfrm>
          <a:off x="533400" y="4191000"/>
          <a:ext cx="8001000" cy="1981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P spid="6" grpId="0" animBg="1"/>
      <p:bldGraphic spid="7" grpId="0">
        <p:bldAsOne/>
      </p:bldGraphic>
      <p:bldP spid="8" grpId="0" animBg="1"/>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latin typeface="Times" pitchFamily="18" charset="0"/>
                <a:cs typeface="Times" pitchFamily="18" charset="0"/>
              </a:rPr>
              <a:t>Social Interactions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3"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197601" y="3167960"/>
            <a:ext cx="1389098" cy="369332"/>
          </a:xfrm>
          <a:prstGeom prst="rect">
            <a:avLst/>
          </a:prstGeom>
          <a:noFill/>
        </p:spPr>
        <p:txBody>
          <a:bodyPr wrap="none" rtlCol="0">
            <a:spAutoFit/>
          </a:bodyPr>
          <a:lstStyle/>
          <a:p>
            <a:r>
              <a:rPr lang="en-US" dirty="0" smtClean="0">
                <a:latin typeface="Times" pitchFamily="18" charset="0"/>
                <a:cs typeface="Times" pitchFamily="18" charset="0"/>
              </a:rPr>
              <a:t>Social Touch</a:t>
            </a:r>
            <a:endParaRPr lang="en-US" dirty="0">
              <a:latin typeface="Times" pitchFamily="18" charset="0"/>
              <a:cs typeface="Times" pitchFamily="18" charset="0"/>
            </a:endParaRPr>
          </a:p>
        </p:txBody>
      </p:sp>
      <p:sp>
        <p:nvSpPr>
          <p:cNvPr id="18" name="TextBox 17"/>
          <p:cNvSpPr txBox="1"/>
          <p:nvPr/>
        </p:nvSpPr>
        <p:spPr>
          <a:xfrm rot="20565735">
            <a:off x="3092685" y="2517075"/>
            <a:ext cx="1306768" cy="369332"/>
          </a:xfrm>
          <a:prstGeom prst="rect">
            <a:avLst/>
          </a:prstGeom>
          <a:noFill/>
        </p:spPr>
        <p:txBody>
          <a:bodyPr wrap="none" rtlCol="0">
            <a:spAutoFit/>
          </a:bodyPr>
          <a:lstStyle/>
          <a:p>
            <a:r>
              <a:rPr lang="en-US" dirty="0" smtClean="0">
                <a:latin typeface="Times" pitchFamily="18" charset="0"/>
                <a:cs typeface="Times" pitchFamily="18" charset="0"/>
              </a:rPr>
              <a:t>Social Sight</a:t>
            </a:r>
            <a:endParaRPr lang="en-US" dirty="0">
              <a:latin typeface="Times" pitchFamily="18" charset="0"/>
              <a:cs typeface="Times" pitchFamily="18" charset="0"/>
            </a:endParaRPr>
          </a:p>
        </p:txBody>
      </p:sp>
      <p:sp>
        <p:nvSpPr>
          <p:cNvPr id="19" name="TextBox 18"/>
          <p:cNvSpPr txBox="1"/>
          <p:nvPr/>
        </p:nvSpPr>
        <p:spPr>
          <a:xfrm rot="20583507">
            <a:off x="2567304" y="2116334"/>
            <a:ext cx="1563248" cy="369332"/>
          </a:xfrm>
          <a:prstGeom prst="rect">
            <a:avLst/>
          </a:prstGeom>
          <a:noFill/>
        </p:spPr>
        <p:txBody>
          <a:bodyPr wrap="none" rtlCol="0">
            <a:spAutoFit/>
          </a:bodyPr>
          <a:lstStyle/>
          <a:p>
            <a:r>
              <a:rPr lang="en-US" dirty="0" smtClean="0">
                <a:latin typeface="Times" pitchFamily="18" charset="0"/>
                <a:cs typeface="Times" pitchFamily="18" charset="0"/>
              </a:rPr>
              <a:t>Social Hearing</a:t>
            </a:r>
            <a:endParaRPr lang="en-US" dirty="0">
              <a:latin typeface="Times" pitchFamily="18" charset="0"/>
              <a:cs typeface="Times" pitchFamily="18" charset="0"/>
            </a:endParaRPr>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76641" y="1343254"/>
            <a:ext cx="620683" cy="369332"/>
          </a:xfrm>
          <a:prstGeom prst="rect">
            <a:avLst/>
          </a:prstGeom>
          <a:noFill/>
        </p:spPr>
        <p:txBody>
          <a:bodyPr wrap="none" rtlCol="0">
            <a:spAutoFit/>
          </a:bodyPr>
          <a:lstStyle/>
          <a:p>
            <a:r>
              <a:rPr lang="en-US" dirty="0" smtClean="0">
                <a:latin typeface="Times" pitchFamily="18" charset="0"/>
                <a:cs typeface="Times" pitchFamily="18" charset="0"/>
              </a:rPr>
              <a:t>Face</a:t>
            </a:r>
            <a:endParaRPr lang="en-US" dirty="0">
              <a:latin typeface="Times" pitchFamily="18" charset="0"/>
              <a:cs typeface="Times" pitchFamily="18" charset="0"/>
            </a:endParaRPr>
          </a:p>
        </p:txBody>
      </p:sp>
      <p:sp>
        <p:nvSpPr>
          <p:cNvPr id="25" name="TextBox 24"/>
          <p:cNvSpPr txBox="1"/>
          <p:nvPr/>
        </p:nvSpPr>
        <p:spPr>
          <a:xfrm rot="20430149">
            <a:off x="6026892" y="1697613"/>
            <a:ext cx="684803" cy="369332"/>
          </a:xfrm>
          <a:prstGeom prst="rect">
            <a:avLst/>
          </a:prstGeom>
          <a:noFill/>
        </p:spPr>
        <p:txBody>
          <a:bodyPr wrap="none" rtlCol="0">
            <a:spAutoFit/>
          </a:bodyPr>
          <a:lstStyle/>
          <a:p>
            <a:r>
              <a:rPr lang="en-US" dirty="0" smtClean="0">
                <a:latin typeface="Times" pitchFamily="18" charset="0"/>
                <a:cs typeface="Times" pitchFamily="18" charset="0"/>
              </a:rPr>
              <a:t>Body</a:t>
            </a:r>
            <a:endParaRPr lang="en-US" dirty="0">
              <a:latin typeface="Times" pitchFamily="18" charset="0"/>
              <a:cs typeface="Times" pitchFamily="18" charset="0"/>
            </a:endParaRPr>
          </a:p>
        </p:txBody>
      </p:sp>
      <p:sp>
        <p:nvSpPr>
          <p:cNvPr id="26" name="TextBox 25"/>
          <p:cNvSpPr txBox="1"/>
          <p:nvPr/>
        </p:nvSpPr>
        <p:spPr>
          <a:xfrm rot="20605952">
            <a:off x="6167375" y="2344599"/>
            <a:ext cx="706347" cy="369332"/>
          </a:xfrm>
          <a:prstGeom prst="rect">
            <a:avLst/>
          </a:prstGeom>
          <a:noFill/>
        </p:spPr>
        <p:txBody>
          <a:bodyPr wrap="none" rtlCol="0">
            <a:spAutoFit/>
          </a:bodyPr>
          <a:lstStyle/>
          <a:p>
            <a:r>
              <a:rPr lang="en-US" dirty="0" smtClean="0">
                <a:latin typeface="Times" pitchFamily="18" charset="0"/>
                <a:cs typeface="Times" pitchFamily="18" charset="0"/>
              </a:rPr>
              <a:t>Voice</a:t>
            </a:r>
            <a:endParaRPr lang="en-US" dirty="0">
              <a:latin typeface="Times" pitchFamily="18" charset="0"/>
              <a:cs typeface="Times" pitchFamily="18" charset="0"/>
            </a:endParaRPr>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Times" pitchFamily="18" charset="0"/>
                  <a:cs typeface="Times" pitchFamily="18" charset="0"/>
                </a:rPr>
                <a:t>Social Cognition</a:t>
              </a:r>
              <a:endParaRPr lang="en-US" dirty="0">
                <a:latin typeface="Times" pitchFamily="18" charset="0"/>
                <a:cs typeface="Times" pitchFamily="18" charset="0"/>
              </a:endParaRPr>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latin typeface="Times" pitchFamily="18" charset="0"/>
                <a:cs typeface="Times" pitchFamily="18" charset="0"/>
              </a:rPr>
              <a:t>Social Situational Awareness</a:t>
            </a:r>
            <a:endParaRPr lang="en-US" dirty="0">
              <a:latin typeface="Times" pitchFamily="18" charset="0"/>
              <a:cs typeface="Times" pitchFamily="18" charset="0"/>
            </a:endParaRPr>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latin typeface="Times" pitchFamily="18" charset="0"/>
                <a:cs typeface="Times" pitchFamily="18" charset="0"/>
              </a:rPr>
              <a:t> How many people?</a:t>
            </a:r>
          </a:p>
          <a:p>
            <a:pPr>
              <a:buFont typeface="Arial" pitchFamily="34" charset="0"/>
              <a:buChar char="•"/>
            </a:pPr>
            <a:r>
              <a:rPr lang="en-US" dirty="0" smtClean="0">
                <a:latin typeface="Times" pitchFamily="18" charset="0"/>
                <a:cs typeface="Times" pitchFamily="18" charset="0"/>
              </a:rPr>
              <a:t> Where are they located?</a:t>
            </a:r>
          </a:p>
          <a:p>
            <a:pPr marL="168275" indent="-168275">
              <a:buFont typeface="Arial" pitchFamily="34" charset="0"/>
              <a:buChar char="•"/>
            </a:pPr>
            <a:r>
              <a:rPr lang="en-US" dirty="0" smtClean="0">
                <a:latin typeface="Times" pitchFamily="18" charset="0"/>
                <a:cs typeface="Times" pitchFamily="18" charset="0"/>
              </a:rPr>
              <a:t> What are their facial expressions?</a:t>
            </a:r>
          </a:p>
          <a:p>
            <a:pPr>
              <a:buFont typeface="Arial" pitchFamily="34" charset="0"/>
              <a:buChar char="•"/>
            </a:pPr>
            <a:r>
              <a:rPr lang="en-US" dirty="0" smtClean="0">
                <a:latin typeface="Times" pitchFamily="18" charset="0"/>
                <a:cs typeface="Times" pitchFamily="18" charset="0"/>
              </a:rPr>
              <a:t> Eye Gaze</a:t>
            </a:r>
          </a:p>
          <a:p>
            <a:pPr>
              <a:buFont typeface="Arial" pitchFamily="34" charset="0"/>
              <a:buChar char="•"/>
            </a:pPr>
            <a:r>
              <a:rPr lang="en-US" dirty="0" smtClean="0">
                <a:latin typeface="Times" pitchFamily="18" charset="0"/>
                <a:cs typeface="Times" pitchFamily="18" charset="0"/>
              </a:rPr>
              <a:t> Eye Contact</a:t>
            </a:r>
          </a:p>
          <a:p>
            <a:pPr>
              <a:buFont typeface="Arial" pitchFamily="34" charset="0"/>
              <a:buChar char="•"/>
            </a:pPr>
            <a:r>
              <a:rPr lang="en-US" dirty="0" smtClean="0">
                <a:latin typeface="Times" pitchFamily="18" charset="0"/>
                <a:cs typeface="Times" pitchFamily="18" charset="0"/>
              </a:rPr>
              <a:t> Body Mannerisms</a:t>
            </a:r>
            <a:endParaRPr lang="en-US" dirty="0">
              <a:latin typeface="Times" pitchFamily="18" charset="0"/>
              <a:cs typeface="Times" pitchFamily="18" charset="0"/>
            </a:endParaRPr>
          </a:p>
        </p:txBody>
      </p:sp>
      <p:sp>
        <p:nvSpPr>
          <p:cNvPr id="2" name="Title 1"/>
          <p:cNvSpPr>
            <a:spLocks noGrp="1"/>
          </p:cNvSpPr>
          <p:nvPr>
            <p:ph type="title"/>
          </p:nvPr>
        </p:nvSpPr>
        <p:spPr>
          <a:xfrm>
            <a:off x="457200" y="212952"/>
            <a:ext cx="8229600" cy="868362"/>
          </a:xfrm>
        </p:spPr>
        <p:txBody>
          <a:bodyPr/>
          <a:lstStyle/>
          <a:p>
            <a:r>
              <a:rPr lang="en-US" dirty="0" smtClean="0">
                <a:latin typeface="Times" pitchFamily="18" charset="0"/>
                <a:cs typeface="Times" pitchFamily="18" charset="0"/>
              </a:rPr>
              <a:t>SSA in Various Settings</a:t>
            </a:r>
            <a:endParaRPr lang="en-US" dirty="0">
              <a:latin typeface="Times" pitchFamily="18" charset="0"/>
              <a:cs typeface="Times" pitchFamily="18" charset="0"/>
            </a:endParaRPr>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845442" cy="369332"/>
          </a:xfrm>
          <a:prstGeom prst="rect">
            <a:avLst/>
          </a:prstGeom>
          <a:noFill/>
        </p:spPr>
        <p:txBody>
          <a:bodyPr wrap="none" rtlCol="0">
            <a:spAutoFit/>
          </a:bodyPr>
          <a:lstStyle/>
          <a:p>
            <a:r>
              <a:rPr lang="en-US" b="1" dirty="0" smtClean="0">
                <a:latin typeface="Times" pitchFamily="18" charset="0"/>
                <a:cs typeface="Times" pitchFamily="18" charset="0"/>
              </a:rPr>
              <a:t>Social Assistance</a:t>
            </a:r>
            <a:endParaRPr lang="en-US" b="1" dirty="0">
              <a:latin typeface="Times" pitchFamily="18" charset="0"/>
              <a:cs typeface="Times" pitchFamily="18"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845377" cy="369332"/>
          </a:xfrm>
          <a:prstGeom prst="rect">
            <a:avLst/>
          </a:prstGeom>
          <a:noFill/>
        </p:spPr>
        <p:txBody>
          <a:bodyPr wrap="none" rtlCol="0">
            <a:spAutoFit/>
          </a:bodyPr>
          <a:lstStyle/>
          <a:p>
            <a:r>
              <a:rPr lang="en-US" b="1" dirty="0" smtClean="0">
                <a:latin typeface="Times" pitchFamily="18" charset="0"/>
                <a:cs typeface="Times" pitchFamily="18" charset="0"/>
              </a:rPr>
              <a:t>Decision Making</a:t>
            </a:r>
            <a:endParaRPr lang="en-US" b="1" dirty="0">
              <a:latin typeface="Times" pitchFamily="18" charset="0"/>
              <a:cs typeface="Times" pitchFamily="18" charset="0"/>
            </a:endParaRPr>
          </a:p>
        </p:txBody>
      </p:sp>
      <p:sp>
        <p:nvSpPr>
          <p:cNvPr id="15" name="TextBox 14"/>
          <p:cNvSpPr txBox="1"/>
          <p:nvPr/>
        </p:nvSpPr>
        <p:spPr>
          <a:xfrm>
            <a:off x="6520966" y="1195176"/>
            <a:ext cx="2460930" cy="369332"/>
          </a:xfrm>
          <a:prstGeom prst="rect">
            <a:avLst/>
          </a:prstGeom>
          <a:noFill/>
        </p:spPr>
        <p:txBody>
          <a:bodyPr wrap="none" rtlCol="0">
            <a:spAutoFit/>
          </a:bodyPr>
          <a:lstStyle/>
          <a:p>
            <a:r>
              <a:rPr lang="en-US" b="1" dirty="0" smtClean="0">
                <a:latin typeface="Times" pitchFamily="18" charset="0"/>
                <a:cs typeface="Times" pitchFamily="18" charset="0"/>
              </a:rPr>
              <a:t>Remote Collaborations</a:t>
            </a:r>
            <a:endParaRPr lang="en-US" b="1" dirty="0">
              <a:latin typeface="Times" pitchFamily="18" charset="0"/>
              <a:cs typeface="Times" pitchFamily="18" charset="0"/>
            </a:endParaRPr>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latin typeface="Times" pitchFamily="18" charset="0"/>
                <a:cs typeface="Times" pitchFamily="18" charset="0"/>
              </a:rPr>
              <a:t> Expressing Opinion</a:t>
            </a:r>
          </a:p>
          <a:p>
            <a:pPr marL="225425" indent="-225425">
              <a:buFont typeface="Arial" pitchFamily="34" charset="0"/>
              <a:buChar char="•"/>
            </a:pPr>
            <a:r>
              <a:rPr lang="en-US" dirty="0" smtClean="0">
                <a:latin typeface="Times" pitchFamily="18" charset="0"/>
                <a:cs typeface="Times" pitchFamily="18" charset="0"/>
              </a:rPr>
              <a:t>Managing Conflict</a:t>
            </a:r>
          </a:p>
          <a:p>
            <a:pPr marL="225425" indent="-225425">
              <a:buFont typeface="Arial" pitchFamily="34" charset="0"/>
              <a:buChar char="•"/>
            </a:pPr>
            <a:r>
              <a:rPr lang="en-US" dirty="0" smtClean="0">
                <a:latin typeface="Times" pitchFamily="18" charset="0"/>
                <a:cs typeface="Times" pitchFamily="18" charset="0"/>
              </a:rPr>
              <a:t>Making Decision</a:t>
            </a:r>
          </a:p>
          <a:p>
            <a:pPr marL="225425" indent="-225425">
              <a:buFont typeface="Arial" pitchFamily="34" charset="0"/>
              <a:buChar char="•"/>
            </a:pPr>
            <a:r>
              <a:rPr lang="en-US" dirty="0" smtClean="0">
                <a:latin typeface="Times" pitchFamily="18" charset="0"/>
                <a:cs typeface="Times" pitchFamily="18" charset="0"/>
              </a:rPr>
              <a:t>  Speed of Decision</a:t>
            </a:r>
          </a:p>
          <a:p>
            <a:pPr marL="225425" indent="-225425">
              <a:buFont typeface="Arial" pitchFamily="34" charset="0"/>
              <a:buChar char="•"/>
            </a:pPr>
            <a:r>
              <a:rPr lang="en-US" dirty="0" smtClean="0">
                <a:latin typeface="Times" pitchFamily="18" charset="0"/>
                <a:cs typeface="Times" pitchFamily="18" charset="0"/>
              </a:rPr>
              <a:t> Interaction with Colleagues</a:t>
            </a:r>
          </a:p>
          <a:p>
            <a:pPr marL="225425" indent="-225425">
              <a:buFont typeface="Arial" pitchFamily="34" charset="0"/>
              <a:buChar char="•"/>
            </a:pPr>
            <a:r>
              <a:rPr lang="en-US" dirty="0" smtClean="0">
                <a:latin typeface="Times" pitchFamily="18" charset="0"/>
                <a:cs typeface="Times" pitchFamily="18" charset="0"/>
              </a:rPr>
              <a:t>Difficulty Establishing Rapport</a:t>
            </a:r>
            <a:endParaRPr lang="en-US" dirty="0">
              <a:latin typeface="Times" pitchFamily="18" charset="0"/>
              <a:cs typeface="Times" pitchFamily="18" charset="0"/>
            </a:endParaRPr>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Group Vs. Dyadic Interactions</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a:p>
        </p:txBody>
      </p:sp>
    </p:spTree>
    <p:extLst>
      <p:ext uri="{BB962C8B-B14F-4D97-AF65-F5344CB8AC3E}">
        <p14:creationId xmlns:p14="http://schemas.microsoft.com/office/powerpoint/2010/main" val="102610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Case Studies of People who are Blind</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6</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ext uri="{D42A27DB-BD31-4B8C-83A1-F6EECF244321}">
                <p14:modId xmlns:p14="http://schemas.microsoft.com/office/powerpoint/2010/main" val="85080861"/>
              </p:ext>
            </p:extLst>
          </p:nvPr>
        </p:nvGraphicFramePr>
        <p:xfrm>
          <a:off x="609600" y="1447800"/>
          <a:ext cx="8001000" cy="4107822"/>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400" dirty="0" smtClean="0"/>
                        <a:t>Statement</a:t>
                      </a:r>
                      <a:r>
                        <a:rPr lang="en-US" sz="1400" baseline="0" dirty="0" smtClean="0"/>
                        <a:t> </a:t>
                      </a:r>
                      <a:r>
                        <a:rPr lang="en-US" sz="1400" dirty="0" smtClean="0"/>
                        <a:t>Number</a:t>
                      </a:r>
                      <a:endParaRPr lang="en-US" sz="1400" dirty="0"/>
                    </a:p>
                  </a:txBody>
                  <a:tcPr/>
                </a:tc>
                <a:tc>
                  <a:txBody>
                    <a:bodyPr/>
                    <a:lstStyle/>
                    <a:p>
                      <a:pPr algn="ctr"/>
                      <a:r>
                        <a:rPr lang="en-US" sz="1400" dirty="0" smtClean="0"/>
                        <a:t>Need </a:t>
                      </a:r>
                      <a:endParaRPr lang="en-US" sz="1400" dirty="0"/>
                    </a:p>
                  </a:txBody>
                  <a:tcPr/>
                </a:tc>
              </a:tr>
              <a:tr h="423017">
                <a:tc>
                  <a:txBody>
                    <a:bodyPr/>
                    <a:lstStyle/>
                    <a:p>
                      <a:pPr algn="ctr"/>
                      <a:r>
                        <a:rPr lang="en-US" sz="1400" dirty="0" smtClean="0"/>
                        <a:t>1</a:t>
                      </a:r>
                      <a:endParaRPr lang="en-US" sz="1400" dirty="0"/>
                    </a:p>
                  </a:txBody>
                  <a:tcPr/>
                </a:tc>
                <a:tc>
                  <a:txBody>
                    <a:bodyPr/>
                    <a:lstStyle/>
                    <a:p>
                      <a:r>
                        <a:rPr lang="en-US" sz="1400" kern="1200" dirty="0" smtClean="0">
                          <a:solidFill>
                            <a:schemeClr val="dk1"/>
                          </a:solidFill>
                          <a:latin typeface="+mn-lt"/>
                          <a:ea typeface="+mn-ea"/>
                          <a:cs typeface="+mn-cs"/>
                        </a:rPr>
                        <a:t>Knowing how many people are standing in front you, and where each person is standing.</a:t>
                      </a:r>
                      <a:endParaRPr lang="en-US" sz="1400" dirty="0"/>
                    </a:p>
                  </a:txBody>
                  <a:tcPr/>
                </a:tc>
              </a:tr>
              <a:tr h="423017">
                <a:tc>
                  <a:txBody>
                    <a:bodyPr/>
                    <a:lstStyle/>
                    <a:p>
                      <a:pPr algn="ctr"/>
                      <a:r>
                        <a:rPr lang="en-US" sz="1400" dirty="0" smtClean="0"/>
                        <a:t>2</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Knowing where a person is directing his/her attention. </a:t>
                      </a:r>
                      <a:endParaRPr lang="en-US" sz="1400" dirty="0"/>
                    </a:p>
                  </a:txBody>
                  <a:tcPr/>
                </a:tc>
              </a:tr>
              <a:tr h="423017">
                <a:tc>
                  <a:txBody>
                    <a:bodyPr/>
                    <a:lstStyle/>
                    <a:p>
                      <a:pPr algn="ctr"/>
                      <a:r>
                        <a:rPr lang="en-US" sz="1400" dirty="0" smtClean="0"/>
                        <a:t>3</a:t>
                      </a:r>
                      <a:endParaRPr lang="en-US" sz="1400" dirty="0"/>
                    </a:p>
                  </a:txBody>
                  <a:tcPr/>
                </a:tc>
                <a:tc>
                  <a:txBody>
                    <a:bodyPr/>
                    <a:lstStyle/>
                    <a:p>
                      <a:r>
                        <a:rPr lang="en-US" sz="14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400" dirty="0" smtClean="0"/>
                        <a:t>4</a:t>
                      </a:r>
                      <a:endParaRPr lang="en-US" sz="1400" dirty="0"/>
                    </a:p>
                  </a:txBody>
                  <a:tcPr/>
                </a:tc>
                <a:tc>
                  <a:txBody>
                    <a:bodyPr/>
                    <a:lstStyle/>
                    <a:p>
                      <a:r>
                        <a:rPr lang="en-US" sz="1400" kern="1200" dirty="0" smtClean="0">
                          <a:solidFill>
                            <a:schemeClr val="dk1"/>
                          </a:solidFill>
                          <a:latin typeface="+mn-lt"/>
                          <a:ea typeface="+mn-ea"/>
                          <a:cs typeface="+mn-cs"/>
                        </a:rPr>
                        <a:t>Knowing something about the appearance of the people standing in front of you.</a:t>
                      </a:r>
                      <a:endParaRPr lang="en-US" sz="1400" dirty="0"/>
                    </a:p>
                  </a:txBody>
                  <a:tcPr/>
                </a:tc>
              </a:tr>
              <a:tr h="423017">
                <a:tc>
                  <a:txBody>
                    <a:bodyPr/>
                    <a:lstStyle/>
                    <a:p>
                      <a:pPr algn="ctr"/>
                      <a:r>
                        <a:rPr lang="en-US" sz="1400" dirty="0" smtClean="0"/>
                        <a:t>5</a:t>
                      </a:r>
                      <a:endParaRPr lang="en-US" sz="1400" dirty="0"/>
                    </a:p>
                  </a:txBody>
                  <a:tcPr/>
                </a:tc>
                <a:tc>
                  <a:txBody>
                    <a:bodyPr/>
                    <a:lstStyle/>
                    <a:p>
                      <a:r>
                        <a:rPr lang="en-US" sz="1400" kern="1200" dirty="0" smtClean="0">
                          <a:solidFill>
                            <a:schemeClr val="dk1"/>
                          </a:solidFill>
                          <a:latin typeface="+mn-lt"/>
                          <a:ea typeface="+mn-ea"/>
                          <a:cs typeface="+mn-cs"/>
                        </a:rPr>
                        <a:t>Knowing whether the physical appearance of a person who you know has changed since the last time you encountered him/her.</a:t>
                      </a:r>
                      <a:endParaRPr lang="en-US" sz="1400" dirty="0"/>
                    </a:p>
                  </a:txBody>
                  <a:tcPr/>
                </a:tc>
              </a:tr>
              <a:tr h="423017">
                <a:tc>
                  <a:txBody>
                    <a:bodyPr/>
                    <a:lstStyle/>
                    <a:p>
                      <a:pPr algn="ctr"/>
                      <a:r>
                        <a:rPr lang="en-US" sz="1400" dirty="0" smtClean="0"/>
                        <a:t>6</a:t>
                      </a:r>
                      <a:endParaRPr lang="en-US" sz="1400" dirty="0"/>
                    </a:p>
                  </a:txBody>
                  <a:tcPr/>
                </a:tc>
                <a:tc>
                  <a:txBody>
                    <a:bodyPr/>
                    <a:lstStyle/>
                    <a:p>
                      <a:r>
                        <a:rPr lang="en-US" sz="1400" kern="1200" dirty="0" smtClean="0">
                          <a:solidFill>
                            <a:schemeClr val="dk1"/>
                          </a:solidFill>
                          <a:latin typeface="+mn-lt"/>
                          <a:ea typeface="+mn-ea"/>
                          <a:cs typeface="+mn-cs"/>
                        </a:rPr>
                        <a:t>Knowing the facial expressions of the person standing in front of you.</a:t>
                      </a:r>
                      <a:r>
                        <a:rPr lang="en-US" sz="1400" baseline="0" dirty="0" smtClean="0"/>
                        <a:t> </a:t>
                      </a:r>
                      <a:endParaRPr lang="en-US" sz="1400" dirty="0"/>
                    </a:p>
                  </a:txBody>
                  <a:tcPr/>
                </a:tc>
              </a:tr>
              <a:tr h="423017">
                <a:tc>
                  <a:txBody>
                    <a:bodyPr/>
                    <a:lstStyle/>
                    <a:p>
                      <a:pPr algn="ctr"/>
                      <a:r>
                        <a:rPr lang="en-US" sz="1400" dirty="0" smtClean="0"/>
                        <a:t>7</a:t>
                      </a:r>
                      <a:endParaRPr lang="en-US" sz="1400" dirty="0"/>
                    </a:p>
                  </a:txBody>
                  <a:tcPr/>
                </a:tc>
                <a:tc>
                  <a:txBody>
                    <a:bodyPr/>
                    <a:lstStyle/>
                    <a:p>
                      <a:r>
                        <a:rPr lang="en-US" sz="1400" kern="1200" dirty="0" smtClean="0">
                          <a:solidFill>
                            <a:schemeClr val="dk1"/>
                          </a:solidFill>
                          <a:latin typeface="+mn-lt"/>
                          <a:ea typeface="+mn-ea"/>
                          <a:cs typeface="+mn-cs"/>
                        </a:rPr>
                        <a:t>Knowing the hand gestures and body motions of the person standing in front of you.</a:t>
                      </a:r>
                      <a:endParaRPr lang="en-US" sz="1400" dirty="0"/>
                    </a:p>
                  </a:txBody>
                  <a:tcPr/>
                </a:tc>
              </a:tr>
              <a:tr h="423017">
                <a:tc>
                  <a:txBody>
                    <a:bodyPr/>
                    <a:lstStyle/>
                    <a:p>
                      <a:pPr algn="ctr"/>
                      <a:r>
                        <a:rPr lang="en-US" sz="1400" dirty="0" smtClean="0"/>
                        <a:t>8</a:t>
                      </a:r>
                      <a:endParaRPr lang="en-US" sz="1400" dirty="0"/>
                    </a:p>
                  </a:txBody>
                  <a:tcPr/>
                </a:tc>
                <a:tc>
                  <a:txBody>
                    <a:bodyPr/>
                    <a:lstStyle/>
                    <a:p>
                      <a:r>
                        <a:rPr lang="en-US" sz="1400" kern="1200" dirty="0" smtClean="0">
                          <a:solidFill>
                            <a:schemeClr val="dk1"/>
                          </a:solidFill>
                          <a:latin typeface="+mn-lt"/>
                          <a:ea typeface="+mn-ea"/>
                          <a:cs typeface="+mn-cs"/>
                        </a:rPr>
                        <a:t>Knowing whether your personal mannerisms do not </a:t>
                      </a:r>
                      <a:r>
                        <a:rPr lang="en-US" sz="1400" kern="1200" dirty="0" err="1" smtClean="0">
                          <a:solidFill>
                            <a:schemeClr val="dk1"/>
                          </a:solidFill>
                          <a:latin typeface="+mn-lt"/>
                          <a:ea typeface="+mn-ea"/>
                          <a:cs typeface="+mn-cs"/>
                        </a:rPr>
                        <a:t>ﬁt</a:t>
                      </a:r>
                      <a:r>
                        <a:rPr lang="en-US" sz="1400" kern="1200" dirty="0" smtClean="0">
                          <a:solidFill>
                            <a:schemeClr val="dk1"/>
                          </a:solidFill>
                          <a:latin typeface="+mn-lt"/>
                          <a:ea typeface="+mn-ea"/>
                          <a:cs typeface="+mn-cs"/>
                        </a:rPr>
                        <a:t> the behavioral norms and expectations of the sighted people with whom you will be interacting.</a:t>
                      </a:r>
                      <a:endParaRPr lang="en-US" sz="1400" dirty="0"/>
                    </a:p>
                  </a:txBody>
                  <a:tcPr/>
                </a:tc>
              </a:tr>
            </a:tbl>
          </a:graphicData>
        </a:graphic>
      </p:graphicFrame>
      <p:pic>
        <p:nvPicPr>
          <p:cNvPr id="8" name="Picture 7" descr="QuestionaireBiad.bmp"/>
          <p:cNvPicPr/>
          <p:nvPr/>
        </p:nvPicPr>
        <p:blipFill>
          <a:blip r:embed="rId3" cstate="print"/>
          <a:srcRect l="4066" r="6945"/>
          <a:stretch>
            <a:fillRect/>
          </a:stretch>
        </p:blipFill>
        <p:spPr>
          <a:xfrm>
            <a:off x="2590800" y="1524000"/>
            <a:ext cx="3962400" cy="3200400"/>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7</a:t>
            </a:fld>
            <a:endParaRPr lang="en-US" dirty="0"/>
          </a:p>
        </p:txBody>
      </p:sp>
      <p:pic>
        <p:nvPicPr>
          <p:cNvPr id="13" name="Picture 12" descr="SurveyPoster.bmp"/>
          <p:cNvPicPr>
            <a:picLocks noChangeAspect="1"/>
          </p:cNvPicPr>
          <p:nvPr/>
        </p:nvPicPr>
        <p:blipFill>
          <a:blip r:embed="rId4" cstate="print"/>
          <a:stretch>
            <a:fillRect/>
          </a:stretch>
        </p:blipFill>
        <p:spPr>
          <a:xfrm>
            <a:off x="1781829" y="1752600"/>
            <a:ext cx="5580341"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31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7"/>
                                        </p:tgtEl>
                                        <p:attrNameLst>
                                          <p:attrName>style.opacity</p:attrName>
                                        </p:attrNameLst>
                                      </p:cBhvr>
                                      <p:to>
                                        <p:strVal val="0.25"/>
                                      </p:to>
                                    </p:set>
                                    <p:animEffect filter="image" prLst="opacity: 0.25">
                                      <p:cBhvr rctx="IE">
                                        <p:cTn id="43" dur="indefinite"/>
                                        <p:tgtEl>
                                          <p:spTgt spid="7"/>
                                        </p:tgtEl>
                                      </p:cBhvr>
                                    </p:animEffect>
                                  </p:childTnLst>
                                </p:cTn>
                              </p:par>
                            </p:childTnLst>
                          </p:cTn>
                        </p:par>
                        <p:par>
                          <p:cTn id="44" fill="hold">
                            <p:stCondLst>
                              <p:cond delay="0"/>
                            </p:stCondLst>
                            <p:childTnLst>
                              <p:par>
                                <p:cTn id="45" presetID="9"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rctx="PPT">
                                        <p:cTn id="51" dur="indefinite"/>
                                        <p:tgtEl>
                                          <p:spTgt spid="8"/>
                                        </p:tgtEl>
                                        <p:attrNameLst>
                                          <p:attrName>style.opacity</p:attrName>
                                        </p:attrNameLst>
                                      </p:cBhvr>
                                      <p:to>
                                        <p:strVal val="0.5"/>
                                      </p:to>
                                    </p:set>
                                    <p:animEffect filter="image" prLst="opacity: 0.5">
                                      <p:cBhvr rctx="IE">
                                        <p:cTn id="52" dur="indefinite"/>
                                        <p:tgtEl>
                                          <p:spTgt spid="8"/>
                                        </p:tgtEl>
                                      </p:cBhvr>
                                    </p:animEffect>
                                  </p:childTnLst>
                                </p:cTn>
                              </p:par>
                            </p:childTnLst>
                          </p:cTn>
                        </p:par>
                        <p:par>
                          <p:cTn id="53" fill="hold">
                            <p:stCondLst>
                              <p:cond delay="0"/>
                            </p:stCondLst>
                            <p:childTnLst>
                              <p:par>
                                <p:cTn id="54" presetID="3" presetClass="entr" presetSubtype="1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Contributions from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7023629" y="3020181"/>
            <a:ext cx="3296543" cy="369332"/>
          </a:xfrm>
          <a:prstGeom prst="rect">
            <a:avLst/>
          </a:prstGeom>
          <a:noFill/>
        </p:spPr>
        <p:txBody>
          <a:bodyPr wrap="none" rtlCol="0">
            <a:spAutoFit/>
          </a:bodyPr>
          <a:lstStyle/>
          <a:p>
            <a:r>
              <a:rPr lang="en-US" dirty="0" smtClean="0"/>
              <a:t>Ground Work in Social Assistance</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400800" y="1459468"/>
            <a:ext cx="856344" cy="369332"/>
          </a:xfrm>
          <a:prstGeom prst="rect">
            <a:avLst/>
          </a:prstGeom>
          <a:noFill/>
        </p:spPr>
        <p:txBody>
          <a:bodyPr wrap="square" rtlCol="0">
            <a:spAutoFit/>
          </a:bodyPr>
          <a:lstStyle/>
          <a:p>
            <a:r>
              <a:rPr lang="en-US" dirty="0" smtClean="0"/>
              <a:t>Focus</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459468"/>
            <a:ext cx="1371600" cy="369332"/>
          </a:xfrm>
          <a:prstGeom prst="rect">
            <a:avLst/>
          </a:prstGeom>
          <a:noFill/>
        </p:spPr>
        <p:txBody>
          <a:bodyPr wrap="square" rtlCol="0">
            <a:spAutoFit/>
          </a:bodyPr>
          <a:lstStyle/>
          <a:p>
            <a:pPr algn="r"/>
            <a:r>
              <a:rPr lang="en-US" dirty="0" smtClean="0"/>
              <a:t>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6"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1+#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5"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1+#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4"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3"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2"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 presetClass="entr" presetSubtype="8" fill="hold" grpId="0" nodeType="afterEffect">
                                  <p:stCondLst>
                                    <p:cond delay="0"/>
                                  </p:stCondLst>
                                  <p:childTnLst>
                                    <p:set>
                                      <p:cBhvr>
                                        <p:cTn id="60"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1"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1+#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2" presetClass="entr" presetSubtype="8" fill="hold" grpId="0" nodeType="afterEffect">
                                  <p:stCondLst>
                                    <p:cond delay="0"/>
                                  </p:stCondLst>
                                  <p:childTnLst>
                                    <p:set>
                                      <p:cBhvr>
                                        <p:cTn id="69"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0"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 calcmode="lin" valueType="num">
                                      <p:cBhvr additive="base">
                                        <p:cTn id="74" dur="500" fill="hold"/>
                                        <p:tgtEl>
                                          <p:spTgt spid="46"/>
                                        </p:tgtEl>
                                        <p:attrNameLst>
                                          <p:attrName>ppt_x</p:attrName>
                                        </p:attrNameLst>
                                      </p:cBhvr>
                                      <p:tavLst>
                                        <p:tav tm="0">
                                          <p:val>
                                            <p:strVal val="1+#ppt_w/2"/>
                                          </p:val>
                                        </p:tav>
                                        <p:tav tm="100000">
                                          <p:val>
                                            <p:strVal val="#ppt_x"/>
                                          </p:val>
                                        </p:tav>
                                      </p:tavLst>
                                    </p:anim>
                                    <p:anim calcmode="lin" valueType="num">
                                      <p:cBhvr additive="base">
                                        <p:cTn id="7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par>
                          <p:cTn id="82" fill="hold">
                            <p:stCondLst>
                              <p:cond delay="0"/>
                            </p:stCondLst>
                            <p:childTnLst>
                              <p:par>
                                <p:cTn id="83" presetID="9"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dissolve">
                                      <p:cBhvr>
                                        <p:cTn id="85" dur="500"/>
                                        <p:tgtEl>
                                          <p:spTgt spid="55"/>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1"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animBg="1"/>
      <p:bldP spid="42" grpId="0" uiExpand="1" animBg="1"/>
      <p:bldP spid="43" grpId="0" uiExpand="1" animBg="1"/>
      <p:bldP spid="44" grpId="0" uiExpand="1" animBg="1"/>
      <p:bldP spid="45" grpId="0" uiExpand="1" animBg="1"/>
      <p:bldP spid="46" grpId="0" animBg="1"/>
      <p:bldP spid="47" grpId="0" uiExpand="1" animBg="1"/>
      <p:bldP spid="48" grpId="0" uiExpand="1" animBg="1"/>
      <p:bldGraphic spid="51" grpId="0" uiExpand="1">
        <p:bldSub>
          <a:bldDgm bld="one"/>
        </p:bldSub>
      </p:bldGraphic>
      <p:bldP spid="53" grpId="0" animBg="1"/>
      <p:bldP spid="54" grpId="0"/>
      <p:bldP spid="55" grpId="0" animBg="1"/>
      <p:bldP spid="56" grpId="0" animBg="1"/>
      <p:bldP spid="57" grpId="0"/>
      <p:bldP spid="58" grpId="0" animBg="1"/>
      <p:bldP spid="5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Stereotypy</a:t>
            </a:r>
            <a:endParaRPr lang="en-US" dirty="0">
              <a:latin typeface="Times" pitchFamily="18" charset="0"/>
              <a:cs typeface="Times" pitchFamily="18" charset="0"/>
            </a:endParaRPr>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extLst>
      <p:ext uri="{BB962C8B-B14F-4D97-AF65-F5344CB8AC3E}">
        <p14:creationId xmlns:p14="http://schemas.microsoft.com/office/powerpoint/2010/main" val="3040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10262</TotalTime>
  <Words>1351</Words>
  <Application>Microsoft Office PowerPoint</Application>
  <PresentationFormat>On-screen Show (4:3)</PresentationFormat>
  <Paragraphs>395</Paragraphs>
  <Slides>28</Slides>
  <Notes>5</Notes>
  <HiddenSlides>5</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Group Vs. Dyadic Interactions</vt:lpstr>
      <vt:lpstr>Case Studies of People who are Blind</vt:lpstr>
      <vt:lpstr>Self-Report Importance of Non-Verbal Cues</vt:lpstr>
      <vt:lpstr>Contributions from this Dissertation</vt:lpstr>
      <vt:lpstr>Stereotypy</vt:lpstr>
      <vt:lpstr>Proposed solution</vt:lpstr>
      <vt:lpstr>Social Gaze &amp; Interaction Space</vt:lpstr>
      <vt:lpstr>Modeling Distance &amp; Direction through Face Detection</vt:lpstr>
      <vt:lpstr>Structured Mode Searching Particle Filter (SMSPF)</vt:lpstr>
      <vt:lpstr>Face/Person Detection/Tracking</vt:lpstr>
      <vt:lpstr>Social Scene Delivery System</vt:lpstr>
      <vt:lpstr>Social Scene Information Delivery</vt:lpstr>
      <vt:lpstr>Person Specific Feature Selection</vt:lpstr>
      <vt:lpstr>Person-Specific Feature Selection</vt:lpstr>
      <vt:lpstr>Design Considerations for Social Interaction Aid</vt:lpstr>
      <vt:lpstr>PowerPoint Presentation</vt:lpstr>
      <vt:lpstr>Facial Expression</vt:lpstr>
      <vt:lpstr>Classifiers &amp; Results</vt:lpstr>
      <vt:lpstr>Results</vt:lpstr>
      <vt:lpstr>Results – Datasets and Evaluation Metrics</vt:lpstr>
      <vt:lpstr>Results – Example Dataset</vt:lpstr>
      <vt:lpstr>Facial Expressions and Head Mannerisms </vt:lpstr>
      <vt:lpstr>Impact</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597</cp:revision>
  <dcterms:created xsi:type="dcterms:W3CDTF">2009-10-07T04:34:59Z</dcterms:created>
  <dcterms:modified xsi:type="dcterms:W3CDTF">2011-03-02T07:50:09Z</dcterms:modified>
</cp:coreProperties>
</file>